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617" r:id="rId2"/>
    <p:sldId id="302" r:id="rId3"/>
    <p:sldId id="303" r:id="rId4"/>
    <p:sldId id="304" r:id="rId5"/>
    <p:sldId id="305" r:id="rId6"/>
    <p:sldId id="306" r:id="rId7"/>
    <p:sldId id="307" r:id="rId8"/>
    <p:sldId id="310" r:id="rId9"/>
    <p:sldId id="308" r:id="rId10"/>
    <p:sldId id="311" r:id="rId11"/>
    <p:sldId id="317" r:id="rId12"/>
    <p:sldId id="318" r:id="rId13"/>
    <p:sldId id="319" r:id="rId14"/>
    <p:sldId id="320" r:id="rId15"/>
    <p:sldId id="321" r:id="rId16"/>
    <p:sldId id="309" r:id="rId17"/>
    <p:sldId id="322" r:id="rId18"/>
    <p:sldId id="323" r:id="rId19"/>
    <p:sldId id="342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12" r:id="rId30"/>
    <p:sldId id="313" r:id="rId31"/>
    <p:sldId id="314" r:id="rId32"/>
    <p:sldId id="315" r:id="rId33"/>
    <p:sldId id="316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/>
    <p:restoredTop sz="97248"/>
  </p:normalViewPr>
  <p:slideViewPr>
    <p:cSldViewPr snapToGrid="0" snapToObjects="1">
      <p:cViewPr>
        <p:scale>
          <a:sx n="110" d="100"/>
          <a:sy n="110" d="100"/>
        </p:scale>
        <p:origin x="1384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D6814-BD8A-CB49-BAEA-EB303211CAE9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ECFB8-A7C0-E943-AE64-E41800C1A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9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693333" y="2971800"/>
            <a:ext cx="13953067" cy="381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84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idx="21"/>
          </p:nvPr>
        </p:nvSpPr>
        <p:spPr>
          <a:xfrm>
            <a:off x="3251200" y="1638300"/>
            <a:ext cx="10837333" cy="504220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1693333" y="7366000"/>
            <a:ext cx="13953067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4483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>
            <a:spLocks noGrp="1"/>
          </p:cNvSpPr>
          <p:nvPr>
            <p:ph type="pic" idx="21"/>
          </p:nvPr>
        </p:nvSpPr>
        <p:spPr>
          <a:xfrm>
            <a:off x="3251200" y="1638300"/>
            <a:ext cx="10837333" cy="5042206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1693333" y="7366000"/>
            <a:ext cx="13953067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272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idx="21"/>
          </p:nvPr>
        </p:nvSpPr>
        <p:spPr>
          <a:xfrm>
            <a:off x="9499600" y="1612900"/>
            <a:ext cx="5621867" cy="6328742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846667" y="1409700"/>
            <a:ext cx="78232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667" y="4787900"/>
            <a:ext cx="78232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972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idx="21"/>
          </p:nvPr>
        </p:nvSpPr>
        <p:spPr>
          <a:xfrm>
            <a:off x="9499600" y="1612900"/>
            <a:ext cx="5621867" cy="6328742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846667" y="1409700"/>
            <a:ext cx="78232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6667" y="4787900"/>
            <a:ext cx="78232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320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>
            <a:spLocks noGrp="1"/>
          </p:cNvSpPr>
          <p:nvPr>
            <p:ph type="pic" idx="21"/>
          </p:nvPr>
        </p:nvSpPr>
        <p:spPr>
          <a:xfrm>
            <a:off x="9567333" y="2540000"/>
            <a:ext cx="5469467" cy="615718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xfrm>
            <a:off x="1693333" y="254000"/>
            <a:ext cx="13953067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/>
          </p:nvPr>
        </p:nvSpPr>
        <p:spPr>
          <a:xfrm>
            <a:off x="1693334" y="2768600"/>
            <a:ext cx="6722533" cy="5715000"/>
          </a:xfrm>
          <a:prstGeom prst="rect">
            <a:avLst/>
          </a:prstGeom>
        </p:spPr>
        <p:txBody>
          <a:bodyPr/>
          <a:lstStyle>
            <a:lvl1pPr marL="642095" indent="-324595">
              <a:spcBef>
                <a:spcPts val="1100"/>
              </a:spcBef>
              <a:defRPr sz="2100"/>
            </a:lvl1pPr>
            <a:lvl2pPr marL="1086595" indent="-324595">
              <a:spcBef>
                <a:spcPts val="1100"/>
              </a:spcBef>
              <a:defRPr sz="2100"/>
            </a:lvl2pPr>
            <a:lvl3pPr marL="1531095" indent="-324595">
              <a:spcBef>
                <a:spcPts val="1100"/>
              </a:spcBef>
              <a:defRPr sz="2100"/>
            </a:lvl3pPr>
            <a:lvl4pPr marL="1975594" indent="-324594">
              <a:spcBef>
                <a:spcPts val="1100"/>
              </a:spcBef>
              <a:defRPr sz="2100"/>
            </a:lvl4pPr>
            <a:lvl5pPr marL="2420094" indent="-324594">
              <a:spcBef>
                <a:spcPts val="1100"/>
              </a:spcBef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065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693333" y="254000"/>
            <a:ext cx="13953067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1693334" y="2768600"/>
            <a:ext cx="6722533" cy="5715000"/>
          </a:xfrm>
          <a:prstGeom prst="rect">
            <a:avLst/>
          </a:prstGeom>
        </p:spPr>
        <p:txBody>
          <a:bodyPr/>
          <a:lstStyle>
            <a:lvl1pPr marL="642095" indent="-324595">
              <a:spcBef>
                <a:spcPts val="1100"/>
              </a:spcBef>
              <a:defRPr sz="2100"/>
            </a:lvl1pPr>
            <a:lvl2pPr marL="1086595" indent="-324595">
              <a:spcBef>
                <a:spcPts val="1100"/>
              </a:spcBef>
              <a:defRPr sz="2100"/>
            </a:lvl2pPr>
            <a:lvl3pPr marL="1531095" indent="-324595">
              <a:spcBef>
                <a:spcPts val="1100"/>
              </a:spcBef>
              <a:defRPr sz="2100"/>
            </a:lvl3pPr>
            <a:lvl4pPr marL="1975594" indent="-324594">
              <a:spcBef>
                <a:spcPts val="1100"/>
              </a:spcBef>
              <a:defRPr sz="2100"/>
            </a:lvl4pPr>
            <a:lvl5pPr marL="2420094" indent="-324594">
              <a:spcBef>
                <a:spcPts val="1100"/>
              </a:spcBef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9105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693333" y="254000"/>
            <a:ext cx="13953067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3200" y="2768600"/>
            <a:ext cx="5283200" cy="5715000"/>
          </a:xfrm>
          <a:prstGeom prst="rect">
            <a:avLst/>
          </a:prstGeom>
        </p:spPr>
        <p:txBody>
          <a:bodyPr/>
          <a:lstStyle>
            <a:lvl1pPr marL="642095" indent="-324595">
              <a:spcBef>
                <a:spcPts val="1100"/>
              </a:spcBef>
              <a:defRPr sz="2100"/>
            </a:lvl1pPr>
            <a:lvl2pPr marL="1086595" indent="-324595">
              <a:spcBef>
                <a:spcPts val="1100"/>
              </a:spcBef>
              <a:defRPr sz="2100"/>
            </a:lvl2pPr>
            <a:lvl3pPr marL="1531095" indent="-324595">
              <a:spcBef>
                <a:spcPts val="1100"/>
              </a:spcBef>
              <a:defRPr sz="2100"/>
            </a:lvl3pPr>
            <a:lvl4pPr marL="1975594" indent="-324594">
              <a:spcBef>
                <a:spcPts val="1100"/>
              </a:spcBef>
              <a:defRPr sz="2100"/>
            </a:lvl4pPr>
            <a:lvl5pPr marL="2420094" indent="-324594">
              <a:spcBef>
                <a:spcPts val="1100"/>
              </a:spcBef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616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69349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693333" y="254000"/>
            <a:ext cx="13953067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693333" y="2768600"/>
            <a:ext cx="13953067" cy="5715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73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693333" y="254000"/>
            <a:ext cx="13953067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xfrm>
            <a:off x="1693333" y="2768600"/>
            <a:ext cx="13953067" cy="5715000"/>
          </a:xfrm>
          <a:prstGeom prst="rect">
            <a:avLst/>
          </a:prstGeom>
        </p:spPr>
        <p:txBody>
          <a:bodyPr numCol="2" spcCol="523240" anchor="t"/>
          <a:lstStyle>
            <a:lvl1pPr marL="642095" indent="-324595">
              <a:spcBef>
                <a:spcPts val="1100"/>
              </a:spcBef>
              <a:defRPr sz="2100"/>
            </a:lvl1pPr>
            <a:lvl2pPr marL="1086595" indent="-324595">
              <a:spcBef>
                <a:spcPts val="1100"/>
              </a:spcBef>
              <a:defRPr sz="2100"/>
            </a:lvl2pPr>
            <a:lvl3pPr marL="1531095" indent="-324595">
              <a:spcBef>
                <a:spcPts val="1100"/>
              </a:spcBef>
              <a:defRPr sz="2100"/>
            </a:lvl3pPr>
            <a:lvl4pPr marL="1975594" indent="-324594">
              <a:spcBef>
                <a:spcPts val="1100"/>
              </a:spcBef>
              <a:defRPr sz="2100"/>
            </a:lvl4pPr>
            <a:lvl5pPr marL="2420094" indent="-324594">
              <a:spcBef>
                <a:spcPts val="1100"/>
              </a:spcBef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805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xfrm>
            <a:off x="1693333" y="1270000"/>
            <a:ext cx="13953067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9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693333" y="254000"/>
            <a:ext cx="13953067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800" y="9247009"/>
            <a:ext cx="381515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044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73" r:id="rId5"/>
    <p:sldLayoutId id="2147483660" r:id="rId6"/>
    <p:sldLayoutId id="2147483661" r:id="rId7"/>
    <p:sldLayoutId id="2147483662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4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4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4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tif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iyat/cse_5521/blob/master/diabetes.csv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402036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227C-7D4E-044E-A69E-6614EFBB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Choosing the Best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44668-CDF9-564E-ADEF-0360FF50D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10"/>
          <a:stretch/>
        </p:blipFill>
        <p:spPr>
          <a:xfrm>
            <a:off x="193173" y="1579396"/>
            <a:ext cx="7859963" cy="49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0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844668-CDF9-564E-ADEF-0360FF50D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10"/>
          <a:stretch/>
        </p:blipFill>
        <p:spPr>
          <a:xfrm>
            <a:off x="193173" y="1579396"/>
            <a:ext cx="7859963" cy="4913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5227C-7D4E-044E-A69E-6614EFBB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Choosing the Best Attribute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7DABA3-8E7E-B749-8B89-2E6A6281B462}"/>
              </a:ext>
            </a:extLst>
          </p:cNvPr>
          <p:cNvSpPr/>
          <p:nvPr/>
        </p:nvSpPr>
        <p:spPr>
          <a:xfrm>
            <a:off x="3713748" y="1852863"/>
            <a:ext cx="1355557" cy="2326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7C7B0D-5F22-E648-BAEE-80E2F3BD261E}"/>
              </a:ext>
            </a:extLst>
          </p:cNvPr>
          <p:cNvSpPr/>
          <p:nvPr/>
        </p:nvSpPr>
        <p:spPr>
          <a:xfrm>
            <a:off x="3713747" y="2426702"/>
            <a:ext cx="1355557" cy="2326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5CB3C-11A2-1A42-A72A-1A7E5766A4B1}"/>
              </a:ext>
            </a:extLst>
          </p:cNvPr>
          <p:cNvSpPr/>
          <p:nvPr/>
        </p:nvSpPr>
        <p:spPr>
          <a:xfrm>
            <a:off x="3713746" y="2698299"/>
            <a:ext cx="1355557" cy="2326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31BC6-064F-8B43-9F3A-5FAC85C72D6E}"/>
              </a:ext>
            </a:extLst>
          </p:cNvPr>
          <p:cNvSpPr/>
          <p:nvPr/>
        </p:nvSpPr>
        <p:spPr>
          <a:xfrm>
            <a:off x="1419727" y="5278604"/>
            <a:ext cx="360948" cy="4243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6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227C-7D4E-044E-A69E-6614EFBB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Choosing the Best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44668-CDF9-564E-ADEF-0360FF50D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10"/>
          <a:stretch/>
        </p:blipFill>
        <p:spPr>
          <a:xfrm>
            <a:off x="193173" y="1579396"/>
            <a:ext cx="7859963" cy="49139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7DABA3-8E7E-B749-8B89-2E6A6281B462}"/>
              </a:ext>
            </a:extLst>
          </p:cNvPr>
          <p:cNvSpPr/>
          <p:nvPr/>
        </p:nvSpPr>
        <p:spPr>
          <a:xfrm>
            <a:off x="3713746" y="2144679"/>
            <a:ext cx="1355557" cy="2326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31BC6-064F-8B43-9F3A-5FAC85C72D6E}"/>
              </a:ext>
            </a:extLst>
          </p:cNvPr>
          <p:cNvSpPr/>
          <p:nvPr/>
        </p:nvSpPr>
        <p:spPr>
          <a:xfrm>
            <a:off x="1082843" y="5271334"/>
            <a:ext cx="360948" cy="4155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05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227C-7D4E-044E-A69E-6614EFBB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Choosing the Best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44668-CDF9-564E-ADEF-0360FF50D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10"/>
          <a:stretch/>
        </p:blipFill>
        <p:spPr>
          <a:xfrm>
            <a:off x="193173" y="1579396"/>
            <a:ext cx="7859963" cy="49139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7DABA3-8E7E-B749-8B89-2E6A6281B462}"/>
              </a:ext>
            </a:extLst>
          </p:cNvPr>
          <p:cNvSpPr/>
          <p:nvPr/>
        </p:nvSpPr>
        <p:spPr>
          <a:xfrm>
            <a:off x="3689683" y="3002932"/>
            <a:ext cx="1355557" cy="2375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31BC6-064F-8B43-9F3A-5FAC85C72D6E}"/>
              </a:ext>
            </a:extLst>
          </p:cNvPr>
          <p:cNvSpPr/>
          <p:nvPr/>
        </p:nvSpPr>
        <p:spPr>
          <a:xfrm>
            <a:off x="2302043" y="5278604"/>
            <a:ext cx="360948" cy="4155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349B56-BE34-C844-83E1-80280C7F788A}"/>
              </a:ext>
            </a:extLst>
          </p:cNvPr>
          <p:cNvSpPr/>
          <p:nvPr/>
        </p:nvSpPr>
        <p:spPr>
          <a:xfrm>
            <a:off x="3681661" y="3574191"/>
            <a:ext cx="1355557" cy="4942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227C-7D4E-044E-A69E-6614EFBB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Choosing the Best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44668-CDF9-564E-ADEF-0360FF50D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10"/>
          <a:stretch/>
        </p:blipFill>
        <p:spPr>
          <a:xfrm>
            <a:off x="193173" y="1579396"/>
            <a:ext cx="7859963" cy="49139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7DABA3-8E7E-B749-8B89-2E6A6281B462}"/>
              </a:ext>
            </a:extLst>
          </p:cNvPr>
          <p:cNvSpPr/>
          <p:nvPr/>
        </p:nvSpPr>
        <p:spPr>
          <a:xfrm>
            <a:off x="3681661" y="3250701"/>
            <a:ext cx="1355557" cy="2375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31BC6-064F-8B43-9F3A-5FAC85C72D6E}"/>
              </a:ext>
            </a:extLst>
          </p:cNvPr>
          <p:cNvSpPr/>
          <p:nvPr/>
        </p:nvSpPr>
        <p:spPr>
          <a:xfrm>
            <a:off x="2574760" y="5278604"/>
            <a:ext cx="360948" cy="4155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4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227C-7D4E-044E-A69E-6614EFBB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Choosing the Best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44668-CDF9-564E-ADEF-0360FF50D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10"/>
          <a:stretch/>
        </p:blipFill>
        <p:spPr>
          <a:xfrm>
            <a:off x="193173" y="1579396"/>
            <a:ext cx="7859963" cy="4913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031BC6-064F-8B43-9F3A-5FAC85C72D6E}"/>
              </a:ext>
            </a:extLst>
          </p:cNvPr>
          <p:cNvSpPr/>
          <p:nvPr/>
        </p:nvSpPr>
        <p:spPr>
          <a:xfrm>
            <a:off x="2574760" y="5278604"/>
            <a:ext cx="360948" cy="4155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192F2-1AD8-F243-A5AC-5F17B7D36F5A}"/>
              </a:ext>
            </a:extLst>
          </p:cNvPr>
          <p:cNvSpPr/>
          <p:nvPr/>
        </p:nvSpPr>
        <p:spPr>
          <a:xfrm>
            <a:off x="1090865" y="5278604"/>
            <a:ext cx="360948" cy="4155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2E6C62-2088-2745-8D8F-5609889064A7}"/>
              </a:ext>
            </a:extLst>
          </p:cNvPr>
          <p:cNvSpPr/>
          <p:nvPr/>
        </p:nvSpPr>
        <p:spPr>
          <a:xfrm>
            <a:off x="1788696" y="5872162"/>
            <a:ext cx="465219" cy="4155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249-4BF4-FC48-A2D5-84917393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Best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8138-3B08-D04A-A2D0-AD273EC2E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Unfortunately this measure does not always work well</a:t>
            </a:r>
          </a:p>
          <a:p>
            <a:pPr lvl="1"/>
            <a:r>
              <a:rPr lang="en-US" dirty="0"/>
              <a:t>As it does not detect cases where we are making progress toward a </a:t>
            </a:r>
            <a:r>
              <a:rPr lang="en-US" dirty="0">
                <a:solidFill>
                  <a:srgbClr val="C00000"/>
                </a:solidFill>
              </a:rPr>
              <a:t>good </a:t>
            </a:r>
            <a:r>
              <a:rPr lang="en-US" dirty="0"/>
              <a:t>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43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A5BB-4C95-AB40-A401-2F40614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Heuristic from Information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37268-FB8D-514F-9484-B597D91EC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Let V be a random variable with the following probability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surprise </a:t>
            </a:r>
            <a:r>
              <a:rPr lang="en-US" i="1" dirty="0"/>
              <a:t>S(V=v)</a:t>
            </a:r>
            <a:r>
              <a:rPr lang="en-US" dirty="0"/>
              <a:t> of each value of V is defined to be </a:t>
            </a:r>
          </a:p>
          <a:p>
            <a:pPr lvl="1"/>
            <a:r>
              <a:rPr lang="en-US" i="1" dirty="0"/>
              <a:t>S(V= v) = - log P(V =v)</a:t>
            </a:r>
          </a:p>
          <a:p>
            <a:r>
              <a:rPr lang="en-US" dirty="0"/>
              <a:t>An event with probability 1 gives </a:t>
            </a:r>
            <a:r>
              <a:rPr lang="en-US" dirty="0" err="1"/>
              <a:t>zeo</a:t>
            </a:r>
            <a:r>
              <a:rPr lang="en-US" dirty="0"/>
              <a:t> surprise</a:t>
            </a:r>
          </a:p>
          <a:p>
            <a:r>
              <a:rPr lang="en-US" dirty="0"/>
              <a:t>An event with probability 0 gives infinite surprise</a:t>
            </a:r>
          </a:p>
          <a:p>
            <a:r>
              <a:rPr lang="en-US" dirty="0"/>
              <a:t>Surprise equals Number of bits of information that needed to be transmitted to a recipient who knows the probabilities of the results</a:t>
            </a:r>
          </a:p>
          <a:p>
            <a:r>
              <a:rPr lang="en-US" dirty="0"/>
              <a:t>This is also called the </a:t>
            </a:r>
            <a:r>
              <a:rPr lang="en-US" dirty="0">
                <a:solidFill>
                  <a:srgbClr val="C00000"/>
                </a:solidFill>
              </a:rPr>
              <a:t>description length of </a:t>
            </a:r>
            <a:r>
              <a:rPr lang="en-US" i="1" dirty="0">
                <a:solidFill>
                  <a:srgbClr val="C00000"/>
                </a:solidFill>
              </a:rPr>
              <a:t>V = v</a:t>
            </a:r>
            <a:r>
              <a:rPr lang="en-US" dirty="0">
                <a:solidFill>
                  <a:srgbClr val="C00000"/>
                </a:solidFill>
              </a:rPr>
              <a:t>	</a:t>
            </a:r>
          </a:p>
          <a:p>
            <a:r>
              <a:rPr lang="en-US" dirty="0"/>
              <a:t>Fractional bits only make sense if they are part of longer message</a:t>
            </a:r>
          </a:p>
          <a:p>
            <a:pPr lvl="1"/>
            <a:r>
              <a:rPr lang="en-US" dirty="0"/>
              <a:t>e.g. describe a whole sequence of coin toss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447A7-DAC5-1549-BAD9-7967C8B3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606" y="2150979"/>
            <a:ext cx="2180054" cy="7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2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AD40-7874-314A-A057-84AC6753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5317-EA02-3745-9E78-DE10FFBEB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11724639" cy="4908210"/>
          </a:xfrm>
        </p:spPr>
        <p:txBody>
          <a:bodyPr>
            <a:normAutofit/>
          </a:bodyPr>
          <a:lstStyle/>
          <a:p>
            <a:r>
              <a:rPr lang="en-US" dirty="0"/>
              <a:t>The Entropy of V, denoted by </a:t>
            </a:r>
            <a:r>
              <a:rPr lang="en-US" i="1" dirty="0"/>
              <a:t>Entropy(V) </a:t>
            </a:r>
            <a:r>
              <a:rPr lang="en-US" dirty="0"/>
              <a:t>is defined as below: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Here V is a binary variable with only possible values 0 and 1</a:t>
            </a:r>
          </a:p>
          <a:p>
            <a:r>
              <a:rPr lang="en-US" dirty="0"/>
              <a:t>Entropy can be viewed as a measure of uncertainty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BCFEC-A9EC-E949-AC32-7F23F0E3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24" y="2253173"/>
            <a:ext cx="10142306" cy="3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2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D349-3B13-4B4E-8E5A-696E7317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FAB99C40-9FE9-4C4A-9128-2F07446E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636033"/>
            <a:ext cx="5421242" cy="4631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1592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5077-A388-E748-951D-D1284CC6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find </a:t>
            </a:r>
            <a:r>
              <a:rPr lang="en-US" i="1" dirty="0"/>
              <a:t>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101CE-B915-EB44-AD6D-42B151E16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Given: </a:t>
            </a:r>
            <a:r>
              <a:rPr lang="en-US" dirty="0"/>
              <a:t>Training set</a:t>
            </a:r>
          </a:p>
          <a:p>
            <a:r>
              <a:rPr lang="en-US" dirty="0">
                <a:solidFill>
                  <a:srgbClr val="C00000"/>
                </a:solidFill>
              </a:rPr>
              <a:t>Find:</a:t>
            </a:r>
            <a:r>
              <a:rPr lang="en-US" dirty="0"/>
              <a:t> A good approximation to</a:t>
            </a:r>
          </a:p>
          <a:p>
            <a:r>
              <a:rPr lang="en-US" dirty="0">
                <a:solidFill>
                  <a:srgbClr val="C00000"/>
                </a:solidFill>
              </a:rPr>
              <a:t>Examples: </a:t>
            </a:r>
            <a:r>
              <a:rPr lang="en-US" dirty="0"/>
              <a:t>what are X, Y?</a:t>
            </a:r>
          </a:p>
          <a:p>
            <a:pPr lvl="1"/>
            <a:r>
              <a:rPr lang="en-US" altLang="zh-CN" dirty="0">
                <a:ea typeface="Arial"/>
              </a:rPr>
              <a:t>Spam</a:t>
            </a:r>
            <a:r>
              <a:rPr lang="en-US" altLang="zh-CN" spc="-4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Detection</a:t>
            </a:r>
          </a:p>
          <a:p>
            <a:pPr lvl="2"/>
            <a:r>
              <a:rPr lang="en-US" altLang="zh-CN" dirty="0">
                <a:ea typeface="Arial"/>
              </a:rPr>
              <a:t>Map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email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to</a:t>
            </a:r>
            <a:r>
              <a:rPr lang="en-US" altLang="zh-CN" spc="6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{Spam, </a:t>
            </a:r>
            <a:r>
              <a:rPr lang="en-US" altLang="zh-CN" dirty="0" err="1">
                <a:ea typeface="Arial"/>
              </a:rPr>
              <a:t>NotSpam</a:t>
            </a:r>
            <a:r>
              <a:rPr lang="en-US" altLang="zh-CN" dirty="0">
                <a:ea typeface="Arial"/>
              </a:rPr>
              <a:t>}</a:t>
            </a:r>
          </a:p>
          <a:p>
            <a:pPr lvl="1"/>
            <a:r>
              <a:rPr lang="en-US" altLang="zh-CN" dirty="0">
                <a:ea typeface="Arial"/>
              </a:rPr>
              <a:t>Digit</a:t>
            </a:r>
            <a:r>
              <a:rPr lang="en-US" altLang="zh-CN" spc="-4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recognition</a:t>
            </a:r>
          </a:p>
          <a:p>
            <a:pPr lvl="2"/>
            <a:r>
              <a:rPr lang="en-US" altLang="zh-CN" dirty="0">
                <a:ea typeface="Arial"/>
              </a:rPr>
              <a:t>Map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pixels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to</a:t>
            </a:r>
            <a:r>
              <a:rPr lang="en-US" altLang="zh-CN" spc="4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{0,1,2,3,4,5,6,7,8,9}</a:t>
            </a:r>
          </a:p>
          <a:p>
            <a:pPr lvl="1"/>
            <a:r>
              <a:rPr lang="en-US" altLang="zh-CN" dirty="0">
                <a:ea typeface="Arial"/>
              </a:rPr>
              <a:t>Stock</a:t>
            </a:r>
            <a:r>
              <a:rPr lang="en-US" altLang="zh-CN" spc="-4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Prediction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Map</a:t>
            </a:r>
            <a:r>
              <a:rPr lang="en-US" altLang="zh-CN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new,</a:t>
            </a:r>
            <a:r>
              <a:rPr lang="en-US" altLang="zh-CN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historic</a:t>
            </a:r>
            <a:r>
              <a:rPr lang="en-US" altLang="zh-CN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prices,</a:t>
            </a:r>
            <a:r>
              <a:rPr lang="en-US" altLang="zh-CN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etc.</a:t>
            </a:r>
            <a:r>
              <a:rPr lang="en-US" altLang="zh-CN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Symbol"/>
                <a:ea typeface="Symbol"/>
              </a:rPr>
              <a:t>ℜ</a:t>
            </a:r>
            <a:r>
              <a:rPr lang="en-US" altLang="zh-CN" sz="2800" spc="15" dirty="0">
                <a:solidFill>
                  <a:srgbClr val="000000"/>
                </a:solidFill>
                <a:latin typeface="Symbol"/>
                <a:cs typeface="Symbo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(the</a:t>
            </a:r>
            <a:r>
              <a:rPr lang="en-US" altLang="zh-CN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real</a:t>
            </a:r>
            <a:r>
              <a:rPr lang="en-US" altLang="zh-CN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Arial"/>
              </a:rPr>
              <a:t>numbers)</a:t>
            </a:r>
          </a:p>
          <a:p>
            <a:pPr marL="0" indent="0">
              <a:buNone/>
            </a:pPr>
            <a:endParaRPr lang="en-US" altLang="zh-CN" dirty="0">
              <a:ea typeface="Aria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2D764-F8F6-5F4F-BC77-19BB9813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160" y="1538987"/>
            <a:ext cx="3344976" cy="639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ED4A1-E204-E546-A984-2E378021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8" y="2178210"/>
            <a:ext cx="1258011" cy="4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44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ince decision trees are used for clarification, you need to determine the classes which are the basis for the decision."/>
          <p:cNvSpPr/>
          <p:nvPr/>
        </p:nvSpPr>
        <p:spPr>
          <a:xfrm>
            <a:off x="2258999" y="1387512"/>
            <a:ext cx="7861240" cy="106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28600" indent="-228600" algn="l" defTabSz="457200">
              <a:lnSpc>
                <a:spcPts val="4600"/>
              </a:lnSpc>
              <a:spcBef>
                <a:spcPts val="2000"/>
              </a:spcBef>
              <a:buSzPct val="100000"/>
              <a:buChar char="•"/>
              <a:defRPr sz="14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286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Since decision trees are used for clarification, you need to determine the classes which are the basis for the decision.</a:t>
            </a:r>
          </a:p>
        </p:txBody>
      </p:sp>
      <p:sp>
        <p:nvSpPr>
          <p:cNvPr id="146" name="Text"/>
          <p:cNvSpPr/>
          <p:nvPr/>
        </p:nvSpPr>
        <p:spPr>
          <a:xfrm>
            <a:off x="29881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47" y="2022570"/>
            <a:ext cx="4287817" cy="366350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In this case, it it the last column, that is Play Golf column with classes Yes and No.…"/>
          <p:cNvSpPr txBox="1"/>
          <p:nvPr/>
        </p:nvSpPr>
        <p:spPr>
          <a:xfrm>
            <a:off x="2119012" y="1875922"/>
            <a:ext cx="4287818" cy="4634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 this case, it it the last column, that is 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 Golf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column with classes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Yes 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and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No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marL="2286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Next determine the rootNode we need to compute the entropy.</a:t>
            </a:r>
          </a:p>
          <a:p>
            <a:pPr marL="6223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 compute the entropy, we create a frequency table for the classes </a:t>
            </a:r>
          </a:p>
        </p:txBody>
      </p:sp>
      <p:sp>
        <p:nvSpPr>
          <p:cNvPr id="150" name="Rectangle"/>
          <p:cNvSpPr/>
          <p:nvPr/>
        </p:nvSpPr>
        <p:spPr>
          <a:xfrm>
            <a:off x="1565139" y="1978624"/>
            <a:ext cx="9356898" cy="462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3FD4FC-1C62-4B49-B9C9-5BCA819C851D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1: Determine the Decision Column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A9CD4-14A3-DD41-B9B3-F172DFF76074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297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ince decision trees are used for clarification, you need to determine the classes which are the basis for the decision."/>
          <p:cNvSpPr/>
          <p:nvPr/>
        </p:nvSpPr>
        <p:spPr>
          <a:xfrm>
            <a:off x="2258999" y="1387512"/>
            <a:ext cx="7861240" cy="106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28600" indent="-228600" algn="l" defTabSz="457200">
              <a:lnSpc>
                <a:spcPts val="4600"/>
              </a:lnSpc>
              <a:spcBef>
                <a:spcPts val="2000"/>
              </a:spcBef>
              <a:buSzPct val="100000"/>
              <a:buChar char="•"/>
              <a:defRPr sz="14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286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Since decision trees are used for clarification, you need to determine the classes which are the basis for the decision.</a:t>
            </a:r>
          </a:p>
        </p:txBody>
      </p:sp>
      <p:sp>
        <p:nvSpPr>
          <p:cNvPr id="153" name="Text"/>
          <p:cNvSpPr/>
          <p:nvPr/>
        </p:nvSpPr>
        <p:spPr>
          <a:xfrm>
            <a:off x="29881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47" y="2022570"/>
            <a:ext cx="4287817" cy="366350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In this case, it it the last column, that is Play Golf column with classes Yes and No.…"/>
          <p:cNvSpPr txBox="1"/>
          <p:nvPr/>
        </p:nvSpPr>
        <p:spPr>
          <a:xfrm>
            <a:off x="2119012" y="1747682"/>
            <a:ext cx="4287818" cy="489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 this case, it it the last column, that is 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 Golf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column with classes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Yes 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and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No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marL="2286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Next determine the rootNode</a:t>
            </a:r>
          </a:p>
          <a:p>
            <a:pPr marL="6223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we need to compute the entropy. </a:t>
            </a:r>
          </a:p>
          <a:p>
            <a:pPr marL="6223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 compute the entropy, we create a frequency table for the classes </a:t>
            </a:r>
          </a:p>
        </p:txBody>
      </p:sp>
      <p:sp>
        <p:nvSpPr>
          <p:cNvPr id="157" name="Rectangle"/>
          <p:cNvSpPr/>
          <p:nvPr/>
        </p:nvSpPr>
        <p:spPr>
          <a:xfrm>
            <a:off x="1511170" y="3458221"/>
            <a:ext cx="4603358" cy="32217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0F471EC-0B3E-6349-9CC6-63AA1A0D9FA6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1: Determine the Decision Column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9A0D8B-B9C8-544D-B6C2-BCE3ECAC6334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93706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ince decision trees are used for clarification, you need to determine the classes which are the basis for the decision."/>
          <p:cNvSpPr/>
          <p:nvPr/>
        </p:nvSpPr>
        <p:spPr>
          <a:xfrm>
            <a:off x="2258999" y="1387512"/>
            <a:ext cx="7861240" cy="106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28600" indent="-228600" algn="l" defTabSz="457200">
              <a:lnSpc>
                <a:spcPts val="4600"/>
              </a:lnSpc>
              <a:spcBef>
                <a:spcPts val="2000"/>
              </a:spcBef>
              <a:buSzPct val="100000"/>
              <a:buChar char="•"/>
              <a:defRPr sz="14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2286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Since decision trees are used for clarification, you need to determine the classes which are the basis for the decision.</a:t>
            </a:r>
          </a:p>
        </p:txBody>
      </p:sp>
      <p:sp>
        <p:nvSpPr>
          <p:cNvPr id="160" name="Text"/>
          <p:cNvSpPr/>
          <p:nvPr/>
        </p:nvSpPr>
        <p:spPr>
          <a:xfrm>
            <a:off x="29881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47" y="2022570"/>
            <a:ext cx="4287817" cy="366350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In this case, it it the last column, that is Play Golf column with classes Yes and No.…"/>
          <p:cNvSpPr txBox="1"/>
          <p:nvPr/>
        </p:nvSpPr>
        <p:spPr>
          <a:xfrm>
            <a:off x="2119012" y="1747682"/>
            <a:ext cx="4287818" cy="489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 this case, it it the last column, that is 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 Golf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column with classes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Yes 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and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No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marL="2286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Next determine the rootNode</a:t>
            </a:r>
          </a:p>
          <a:p>
            <a:pPr marL="6223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we need to compute the entropy. </a:t>
            </a:r>
          </a:p>
          <a:p>
            <a:pPr marL="622300" marR="0" lvl="0" indent="-22860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 compute the entropy, we create a frequency table for the classes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EDB62B-9B63-AA46-A2B9-57F7EDB73D01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1: Determine the Decision Column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32107E-C2F9-5543-9852-68C1EA72339B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3065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71" y="1315779"/>
            <a:ext cx="4770005" cy="4075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981" y="2331909"/>
            <a:ext cx="2763734" cy="123043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6DE2A6-E926-B645-9153-7C3FEE4775DD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1: Determine the Decision Column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0EDB6E-97E4-F747-A650-081C626E7575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77144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n this step, you need to calculate the entropy for the Decision Column (Play Golf)…"/>
          <p:cNvSpPr/>
          <p:nvPr/>
        </p:nvSpPr>
        <p:spPr>
          <a:xfrm>
            <a:off x="2214624" y="1624276"/>
            <a:ext cx="7861241" cy="78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 this step, you need to calculate the entropy for the Decision Column (Play Golf)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Entropy(PlayGolf) =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(5-,9+)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          </a:t>
            </a:r>
            <a:b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                                          </a:t>
            </a:r>
          </a:p>
        </p:txBody>
      </p:sp>
      <p:sp>
        <p:nvSpPr>
          <p:cNvPr id="170" name="Text"/>
          <p:cNvSpPr/>
          <p:nvPr/>
        </p:nvSpPr>
        <p:spPr>
          <a:xfrm>
            <a:off x="2988196" y="5503265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587" y="4074781"/>
            <a:ext cx="5080001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67" y="2366911"/>
            <a:ext cx="3205499" cy="724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97" y="2268272"/>
            <a:ext cx="2763734" cy="1230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779" y="3140350"/>
            <a:ext cx="4029475" cy="2979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ctangle"/>
          <p:cNvSpPr/>
          <p:nvPr/>
        </p:nvSpPr>
        <p:spPr>
          <a:xfrm>
            <a:off x="1511170" y="2366909"/>
            <a:ext cx="4603358" cy="43130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77" name="Rectangle"/>
          <p:cNvSpPr/>
          <p:nvPr/>
        </p:nvSpPr>
        <p:spPr>
          <a:xfrm>
            <a:off x="2589703" y="2285036"/>
            <a:ext cx="4603358" cy="43130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78" name="Rectangle"/>
          <p:cNvSpPr/>
          <p:nvPr/>
        </p:nvSpPr>
        <p:spPr>
          <a:xfrm>
            <a:off x="4086367" y="3697578"/>
            <a:ext cx="4603358" cy="3072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79" name="Rectangle"/>
          <p:cNvSpPr/>
          <p:nvPr/>
        </p:nvSpPr>
        <p:spPr>
          <a:xfrm>
            <a:off x="3063967" y="2420251"/>
            <a:ext cx="4603358" cy="43130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CFD1ED-45A6-9A4C-9E66-D249C5A688C3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2: Calculating Entropy for the classes (Play Golf)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F214C7-2856-E943-9556-AF395BCE18CB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19802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n this step, you need to calculate the entropy for the Decision Column (Play Golf)…"/>
          <p:cNvSpPr/>
          <p:nvPr/>
        </p:nvSpPr>
        <p:spPr>
          <a:xfrm>
            <a:off x="2214624" y="1624276"/>
            <a:ext cx="7861241" cy="78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 this step, you need to calculate the entropy for the Decision Column (Play Golf)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Entropy(PlayGolf) =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(5-,9+)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          </a:t>
            </a:r>
            <a:b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                                          </a:t>
            </a:r>
          </a:p>
        </p:txBody>
      </p:sp>
      <p:sp>
        <p:nvSpPr>
          <p:cNvPr id="182" name="Text"/>
          <p:cNvSpPr/>
          <p:nvPr/>
        </p:nvSpPr>
        <p:spPr>
          <a:xfrm>
            <a:off x="2988196" y="5503265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587" y="4074781"/>
            <a:ext cx="5080001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67" y="2366911"/>
            <a:ext cx="3205499" cy="724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97" y="2268272"/>
            <a:ext cx="2763734" cy="123043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"/>
          <p:cNvSpPr/>
          <p:nvPr/>
        </p:nvSpPr>
        <p:spPr>
          <a:xfrm>
            <a:off x="3794321" y="3811324"/>
            <a:ext cx="4603358" cy="29425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AA6798-F914-2B42-A7AD-1102D6E4C7B7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2: Calculating Entropy for the classes (Play Golf)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1881A9-3D0D-B543-9F6D-A23EC3AC9BE8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14997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n this step, you need to calculate the entropy for the Decision Column (Play Golf)…"/>
          <p:cNvSpPr/>
          <p:nvPr/>
        </p:nvSpPr>
        <p:spPr>
          <a:xfrm>
            <a:off x="2214624" y="1624276"/>
            <a:ext cx="7861241" cy="78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 this step, you need to calculate the entropy for the Decision Column (Play Golf)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Entropy(PlayGolf) =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(5-,9+)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          </a:t>
            </a:r>
            <a:b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                                          </a:t>
            </a:r>
          </a:p>
        </p:txBody>
      </p:sp>
      <p:sp>
        <p:nvSpPr>
          <p:cNvPr id="191" name="Text"/>
          <p:cNvSpPr/>
          <p:nvPr/>
        </p:nvSpPr>
        <p:spPr>
          <a:xfrm>
            <a:off x="2988196" y="5503265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587" y="4074781"/>
            <a:ext cx="5080001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67" y="2366911"/>
            <a:ext cx="3205499" cy="724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97" y="2268272"/>
            <a:ext cx="2763734" cy="123043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"/>
          <p:cNvSpPr/>
          <p:nvPr/>
        </p:nvSpPr>
        <p:spPr>
          <a:xfrm>
            <a:off x="3794321" y="3811324"/>
            <a:ext cx="4603358" cy="30466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600" y="3198159"/>
            <a:ext cx="5577101" cy="25169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1B6EDDD-3293-3649-A857-C869687CF301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2: Calculating Entropy for the classes (Play Golf)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637959-6C8D-BC49-925B-167CF7A94D13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92011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 this step, you need to calculate the entropy for the Decision Column (Play Golf)…"/>
          <p:cNvSpPr/>
          <p:nvPr/>
        </p:nvSpPr>
        <p:spPr>
          <a:xfrm>
            <a:off x="2214624" y="1624276"/>
            <a:ext cx="7861241" cy="78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 this step, you need to calculate the entropy for the Decision Column (Play Golf)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Entropy(PlayGolf) =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(5-,9+)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          </a:t>
            </a:r>
            <a:b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                                          </a:t>
            </a:r>
          </a:p>
        </p:txBody>
      </p:sp>
      <p:sp>
        <p:nvSpPr>
          <p:cNvPr id="200" name="Text"/>
          <p:cNvSpPr/>
          <p:nvPr/>
        </p:nvSpPr>
        <p:spPr>
          <a:xfrm>
            <a:off x="2988196" y="5503265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587" y="4074781"/>
            <a:ext cx="5080001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767" y="2366911"/>
            <a:ext cx="3205499" cy="724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97" y="2268272"/>
            <a:ext cx="2763734" cy="1230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600" y="3198159"/>
            <a:ext cx="5577101" cy="25169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B98E03-AA49-8942-A6CF-8E8BC5C5246C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2: Calculating Entropy for the classes (Play Golf)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6FC24-2B3D-E04F-9802-13BA4BC2EFEF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0590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or the other four attributes, we need to calculate the entropy after each of the split.…"/>
          <p:cNvSpPr/>
          <p:nvPr/>
        </p:nvSpPr>
        <p:spPr>
          <a:xfrm>
            <a:off x="2165380" y="1810157"/>
            <a:ext cx="7861240" cy="1997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For the other four attributes, we need to calculate the entropy after each of the split.</a:t>
            </a:r>
          </a:p>
          <a:p>
            <a:pPr marL="1574800" marR="0" lvl="8" indent="-3175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Verdana"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Outlook)</a:t>
            </a:r>
          </a:p>
          <a:p>
            <a:pPr marL="1574800" marR="0" lvl="8" indent="-3175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Verdana"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Temperature)</a:t>
            </a:r>
          </a:p>
          <a:p>
            <a:pPr marL="1574800" marR="0" lvl="8" indent="-3175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Verdana"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Humidity)</a:t>
            </a:r>
          </a:p>
          <a:p>
            <a:pPr marL="1574800" marR="0" lvl="8" indent="-3175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45000"/>
              <a:buFont typeface="Verdana"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E(PlayGolf,Windy)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 entropy for two variables  is calculated using the formula.</a:t>
            </a:r>
          </a:p>
        </p:txBody>
      </p:sp>
      <p:sp>
        <p:nvSpPr>
          <p:cNvPr id="208" name="Text"/>
          <p:cNvSpPr/>
          <p:nvPr/>
        </p:nvSpPr>
        <p:spPr>
          <a:xfrm>
            <a:off x="29881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15" y="3955903"/>
            <a:ext cx="4064001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he easiest way to approach this calculation is to create a frequency table for the two variables"/>
          <p:cNvSpPr txBox="1"/>
          <p:nvPr/>
        </p:nvSpPr>
        <p:spPr>
          <a:xfrm>
            <a:off x="1645488" y="5309564"/>
            <a:ext cx="8721683" cy="5822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600"/>
              </a:lnSpc>
              <a:spcBef>
                <a:spcPts val="2000"/>
              </a:spcBef>
              <a:defRPr sz="14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 easiest way to approach this calculation is to create a frequency table for the two variables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89A569-F941-F047-A2D1-AB29B9FFF29C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Calculate Entropy for Other Attributes After Split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E0C2E7-41F2-7743-964F-6742D5937A3F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54445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 calculate E(PlayGolf, Outlook), we would use the formula below:"/>
          <p:cNvSpPr txBox="1"/>
          <p:nvPr/>
        </p:nvSpPr>
        <p:spPr>
          <a:xfrm>
            <a:off x="1649414" y="2128497"/>
            <a:ext cx="6189130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 calculate 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(PlayGolf, Outlook), we would use the formula below: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36" y="2684364"/>
            <a:ext cx="812800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E(PlayGolf, Outlook)  = P(Sunny) E(3,2) + P(Overcast) E(4,0) + P(rainy) E(2,3)"/>
          <p:cNvSpPr txBox="1"/>
          <p:nvPr/>
        </p:nvSpPr>
        <p:spPr>
          <a:xfrm>
            <a:off x="2495089" y="4252883"/>
            <a:ext cx="7420301" cy="2531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Outlook)  = </a:t>
            </a:r>
            <a:r>
              <a:rPr kumimoji="0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(Sunny) </a:t>
            </a:r>
            <a:r>
              <a:rPr kumimoji="0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(3,2) + P(Overcast) </a:t>
            </a:r>
            <a:r>
              <a:rPr kumimoji="0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(4,0) + </a:t>
            </a:r>
            <a:r>
              <a:rPr kumimoji="0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(rainy) E(2,3)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73" y="3504027"/>
            <a:ext cx="2858193" cy="1053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Decistion+Tree+-+Entropy+of+Two+Variables4.jpg" descr="Decistion+Tree+-+Entropy+of+Two+Variables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879" y="5745505"/>
            <a:ext cx="5677823" cy="567783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(PlayGolf, Outlook) Calculation:"/>
          <p:cNvSpPr txBox="1"/>
          <p:nvPr/>
        </p:nvSpPr>
        <p:spPr>
          <a:xfrm>
            <a:off x="1658839" y="1552432"/>
            <a:ext cx="3425618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 b="1" i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Outlook) Calculation: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A70CDD-EA9D-954B-9ACE-D0CE2B17B25E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Calculate Entropy for Other Attributes After Split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DE86C8-3987-0F4C-8697-21842FC32B1A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6229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18FD-A0C0-4644-B441-39DC0325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Supervised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8939E-C49D-7F45-91B2-7D10F62F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Arial"/>
              </a:rPr>
              <a:t>Consider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a</a:t>
            </a:r>
            <a:r>
              <a:rPr lang="en-US" altLang="zh-CN" spc="-5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simple </a:t>
            </a:r>
            <a:r>
              <a:rPr lang="en-US" altLang="zh-CN" spc="30" dirty="0">
                <a:ea typeface="Arial"/>
              </a:rPr>
              <a:t>Boolean</a:t>
            </a:r>
            <a:r>
              <a:rPr lang="en-US" altLang="zh-CN" spc="-270" dirty="0">
                <a:cs typeface="Arial"/>
              </a:rPr>
              <a:t> </a:t>
            </a:r>
            <a:r>
              <a:rPr lang="en-US" altLang="zh-CN" spc="30" dirty="0">
                <a:ea typeface="Arial"/>
              </a:rPr>
              <a:t>dataset:</a:t>
            </a:r>
            <a:r>
              <a:rPr lang="en-US" altLang="zh-CN" dirty="0">
                <a:cs typeface="Arial"/>
              </a:rPr>
              <a:t> </a:t>
            </a:r>
          </a:p>
          <a:p>
            <a:pPr marL="0" indent="0">
              <a:buNone/>
            </a:pPr>
            <a:endParaRPr lang="en-US" altLang="zh-CN" dirty="0">
              <a:cs typeface="Arial"/>
            </a:endParaRPr>
          </a:p>
          <a:p>
            <a:pPr marL="0" indent="0">
              <a:buNone/>
            </a:pPr>
            <a:endParaRPr lang="en-US" altLang="zh-CN" dirty="0">
              <a:cs typeface="Arial"/>
            </a:endParaRPr>
          </a:p>
          <a:p>
            <a:pPr marL="0" indent="0">
              <a:buNone/>
            </a:pPr>
            <a:endParaRPr lang="en-US" altLang="zh-CN" dirty="0">
              <a:cs typeface="Arial"/>
            </a:endParaRPr>
          </a:p>
          <a:p>
            <a:endParaRPr lang="en-US" altLang="zh-CN" dirty="0">
              <a:ea typeface="Arial"/>
            </a:endParaRPr>
          </a:p>
          <a:p>
            <a:r>
              <a:rPr lang="en-US" altLang="zh-CN" dirty="0">
                <a:ea typeface="Arial"/>
              </a:rPr>
              <a:t>Question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1:</a:t>
            </a:r>
            <a:r>
              <a:rPr lang="en-US" altLang="zh-CN" dirty="0">
                <a:cs typeface="Arial"/>
              </a:rPr>
              <a:t> </a:t>
            </a:r>
          </a:p>
          <a:p>
            <a:pPr lvl="1"/>
            <a:r>
              <a:rPr lang="en-US" altLang="zh-CN" dirty="0">
                <a:ea typeface="Arial"/>
              </a:rPr>
              <a:t>How</a:t>
            </a:r>
            <a:r>
              <a:rPr lang="en-US" altLang="zh-CN" spc="-5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should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we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pick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the</a:t>
            </a:r>
            <a:r>
              <a:rPr lang="en-US" altLang="zh-CN" spc="-75" dirty="0">
                <a:cs typeface="Arial"/>
              </a:rPr>
              <a:t> </a:t>
            </a:r>
            <a:r>
              <a:rPr lang="en-US" altLang="zh-CN" i="1" dirty="0">
                <a:ea typeface="Arial"/>
              </a:rPr>
              <a:t>hypothesis</a:t>
            </a:r>
            <a:r>
              <a:rPr lang="en-US" altLang="zh-CN" i="1" dirty="0">
                <a:cs typeface="Arial"/>
              </a:rPr>
              <a:t> </a:t>
            </a:r>
            <a:r>
              <a:rPr lang="en-US" altLang="zh-CN" i="1" dirty="0">
                <a:ea typeface="Arial"/>
              </a:rPr>
              <a:t>space</a:t>
            </a:r>
            <a:r>
              <a:rPr lang="en-US" altLang="zh-CN" dirty="0">
                <a:ea typeface="Arial"/>
              </a:rPr>
              <a:t>,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the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set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of</a:t>
            </a:r>
            <a:r>
              <a:rPr lang="en-US" altLang="zh-CN" spc="-14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possible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functions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i="1" dirty="0">
                <a:ea typeface="Times New Roman"/>
              </a:rPr>
              <a:t>f</a:t>
            </a:r>
            <a:r>
              <a:rPr lang="en-US" altLang="zh-CN" i="1" spc="-60" dirty="0">
                <a:cs typeface="Times New Roman"/>
              </a:rPr>
              <a:t> </a:t>
            </a:r>
            <a:r>
              <a:rPr lang="en-US" altLang="zh-CN" dirty="0">
                <a:ea typeface="Arial"/>
              </a:rPr>
              <a:t>?</a:t>
            </a:r>
          </a:p>
          <a:p>
            <a:r>
              <a:rPr lang="en-US" altLang="zh-CN" dirty="0">
                <a:ea typeface="Arial"/>
              </a:rPr>
              <a:t>Question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2:</a:t>
            </a:r>
            <a:r>
              <a:rPr lang="en-US" altLang="zh-CN" dirty="0">
                <a:cs typeface="Arial"/>
              </a:rPr>
              <a:t> </a:t>
            </a:r>
          </a:p>
          <a:p>
            <a:pPr lvl="1"/>
            <a:r>
              <a:rPr lang="en-US" altLang="zh-CN" dirty="0">
                <a:ea typeface="Arial"/>
              </a:rPr>
              <a:t>How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do</a:t>
            </a:r>
            <a:r>
              <a:rPr lang="en-US" altLang="zh-CN" spc="-10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we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find</a:t>
            </a:r>
            <a:r>
              <a:rPr lang="en-US" altLang="zh-CN" spc="9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the</a:t>
            </a:r>
            <a:r>
              <a:rPr lang="en-US" altLang="zh-CN" spc="9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best</a:t>
            </a:r>
            <a:r>
              <a:rPr lang="en-US" altLang="zh-CN" spc="94" dirty="0">
                <a:cs typeface="Arial"/>
              </a:rPr>
              <a:t> </a:t>
            </a:r>
            <a:r>
              <a:rPr lang="en-US" altLang="zh-CN" i="1" dirty="0">
                <a:ea typeface="Times New Roman"/>
              </a:rPr>
              <a:t>f</a:t>
            </a:r>
            <a:r>
              <a:rPr lang="en-US" altLang="zh-CN" i="1" spc="85" dirty="0">
                <a:cs typeface="Times New Roman"/>
              </a:rPr>
              <a:t> </a:t>
            </a:r>
            <a:r>
              <a:rPr lang="en-US" altLang="zh-CN" dirty="0">
                <a:ea typeface="Arial"/>
              </a:rPr>
              <a:t>in</a:t>
            </a:r>
            <a:r>
              <a:rPr lang="en-US" altLang="zh-CN" spc="9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the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spc="-5" dirty="0">
                <a:ea typeface="Arial"/>
              </a:rPr>
              <a:t>hypothesis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spc="-5" dirty="0">
                <a:ea typeface="Arial"/>
              </a:rPr>
              <a:t>space?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BCC98-653A-5340-A3AB-6D5A22FD4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18" y="2053032"/>
            <a:ext cx="1545318" cy="137596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886F499-B161-014C-BDC2-71FBA2FE0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2" r="4833" b="6183"/>
          <a:stretch/>
        </p:blipFill>
        <p:spPr>
          <a:xfrm>
            <a:off x="8943561" y="1612906"/>
            <a:ext cx="2640978" cy="27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19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37" y="2472366"/>
            <a:ext cx="2858192" cy="1053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264713"/>
            <a:ext cx="3002809" cy="1404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Decistion+Tree+-+Entropy+of+Two+Variables4.jpg" descr="Decistion+Tree+-+Entropy+of+Two+Variables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317" y="3556591"/>
            <a:ext cx="5080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(PlayGolf, Outlook) Calculation:"/>
          <p:cNvSpPr txBox="1"/>
          <p:nvPr/>
        </p:nvSpPr>
        <p:spPr>
          <a:xfrm>
            <a:off x="1642569" y="1633784"/>
            <a:ext cx="3425618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 b="1" i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Outlook) Calculation: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A5CE6F-9A48-FF45-8D6F-715B879B774A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Calculate Entropy for Other Attributes After Split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7C4F5E-359B-DF41-A50A-97501F04C14F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0587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37" y="2472366"/>
            <a:ext cx="2858192" cy="1053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264713"/>
            <a:ext cx="3002809" cy="1404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Decistion+Tree+-+Entropy+of+Two+Variables4.jpg" descr="Decistion+Tree+-+Entropy+of+Two+Variables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317" y="3556591"/>
            <a:ext cx="5080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170" y="4284604"/>
            <a:ext cx="2858193" cy="113434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E(PlayGolf, Outlook) Calculation:"/>
          <p:cNvSpPr txBox="1"/>
          <p:nvPr/>
        </p:nvSpPr>
        <p:spPr>
          <a:xfrm>
            <a:off x="1642569" y="1633784"/>
            <a:ext cx="3425618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 b="1" i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Outlook) Calculation: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6554B4-E481-CA4A-BB71-3F0187347349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Calculate Entropy for Other Attributes After Split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1951BA-6CF3-E141-8549-A4BBEE1999F8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11026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37" y="2472366"/>
            <a:ext cx="2858192" cy="1053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264713"/>
            <a:ext cx="3002809" cy="1404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Decistion+Tree+-+Entropy+of+Two+Variables4.jpg" descr="Decistion+Tree+-+Entropy+of+Two+Variables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317" y="3556591"/>
            <a:ext cx="5080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170" y="4284604"/>
            <a:ext cx="2858193" cy="1134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521" y="4255907"/>
            <a:ext cx="3002808" cy="119174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E(PlayGolf, Outlook) Calculation:"/>
          <p:cNvSpPr txBox="1"/>
          <p:nvPr/>
        </p:nvSpPr>
        <p:spPr>
          <a:xfrm>
            <a:off x="1642569" y="1633784"/>
            <a:ext cx="3425618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 b="1" i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Outlook) Calculation: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533021-4D31-DD46-BFFB-2056DF594CE8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Calculate Entropy for Other Attributes After Split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445D52-A8CF-804E-A3A2-D52A0AACF30A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76287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37" y="2472366"/>
            <a:ext cx="2858192" cy="105395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E(4,0) = 0;…"/>
          <p:cNvSpPr txBox="1"/>
          <p:nvPr/>
        </p:nvSpPr>
        <p:spPr>
          <a:xfrm>
            <a:off x="4727714" y="5823695"/>
            <a:ext cx="2044802" cy="88043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E(4,0) = 0; 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E(2,3) = E(3,2)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264713"/>
            <a:ext cx="3002809" cy="1404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Decistion+Tree+-+Entropy+of+Two+Variables4.jpg" descr="Decistion+Tree+-+Entropy+of+Two+Variables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317" y="3556591"/>
            <a:ext cx="5080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170" y="4284604"/>
            <a:ext cx="2858193" cy="1134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521" y="4255907"/>
            <a:ext cx="3002808" cy="119174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E(PlayGolf, Outlook) Calculation:"/>
          <p:cNvSpPr txBox="1"/>
          <p:nvPr/>
        </p:nvSpPr>
        <p:spPr>
          <a:xfrm>
            <a:off x="1642569" y="1633784"/>
            <a:ext cx="3425618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 b="1" i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Outlook) Calculation: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57622C-7FC6-DB4B-9DED-7B85EEC692A6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Calculate Entropy for Other Attributes After Split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884533-CF62-4541-AC3C-F04B02B04C89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1135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37" y="2472366"/>
            <a:ext cx="2858192" cy="105395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E(PlayGolf, Outlook)  = P(Sunny) E(3,2) + P(Overcast) E(4,0) + P(rainy) E(2,3)"/>
          <p:cNvSpPr txBox="1"/>
          <p:nvPr/>
        </p:nvSpPr>
        <p:spPr>
          <a:xfrm>
            <a:off x="2193073" y="3814411"/>
            <a:ext cx="7356181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 i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Outlook)  = P(Sunny) E(3,2) + P(Overcast) E(4,0) + P(rainy) E(2,3)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 rotWithShape="1">
          <a:blip r:embed="rId3"/>
          <a:srcRect l="35877"/>
          <a:stretch/>
        </p:blipFill>
        <p:spPr>
          <a:xfrm>
            <a:off x="4242442" y="4387821"/>
            <a:ext cx="3257442" cy="234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E(PlayGolf, Outlook) Calculation:"/>
          <p:cNvSpPr txBox="1"/>
          <p:nvPr/>
        </p:nvSpPr>
        <p:spPr>
          <a:xfrm>
            <a:off x="1862220" y="1723272"/>
            <a:ext cx="3425618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 b="1" i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Outlook) Calculation: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F37FCA-5422-6045-92F9-A7C94AFC0D5D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Calculate Entropy for Other Attributes After Split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38AD34-E026-2645-A499-91E0E8C316B8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0885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E(PlayGolf, Temperature) Calculation"/>
          <p:cNvSpPr txBox="1"/>
          <p:nvPr/>
        </p:nvSpPr>
        <p:spPr>
          <a:xfrm>
            <a:off x="1854086" y="1338872"/>
            <a:ext cx="3866443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 b="1" i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Temperature) Calculation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05" y="1734879"/>
            <a:ext cx="4064001" cy="1473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E(PlayGolf, Temperature)  = P(Hot) E(2,2) + P(Cold) E(3,1) + P(Mild) E(4,2)"/>
          <p:cNvSpPr txBox="1"/>
          <p:nvPr/>
        </p:nvSpPr>
        <p:spPr>
          <a:xfrm>
            <a:off x="2045942" y="3343920"/>
            <a:ext cx="7075655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 i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Temperature)  = P(Hot) E(2,2) + P(Cold) E(3,1) + P(Mild) E(4,2)</a:t>
            </a:r>
          </a:p>
        </p:txBody>
      </p:sp>
      <p:pic>
        <p:nvPicPr>
          <p:cNvPr id="261" name="Entropy+for+Temperature.jpg" descr="Entropy+for+Temperat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63" y="3814798"/>
            <a:ext cx="4606207" cy="302282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7E1A19-B10A-9B44-A66B-41CC0C40D9A7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Calculate Entropy for Other Attributes After Split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B1CE27-9DC1-A943-93D4-EE25E4957926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78188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E(PlayGolf, Humidity) Calculation"/>
          <p:cNvSpPr txBox="1"/>
          <p:nvPr/>
        </p:nvSpPr>
        <p:spPr>
          <a:xfrm>
            <a:off x="1854085" y="1338872"/>
            <a:ext cx="3478516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 b="1" i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Humidity) Calculation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559" y="1806654"/>
            <a:ext cx="4064001" cy="123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91" y="3345612"/>
            <a:ext cx="5382418" cy="3237862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E(3,4)"/>
          <p:cNvSpPr txBox="1"/>
          <p:nvPr/>
        </p:nvSpPr>
        <p:spPr>
          <a:xfrm>
            <a:off x="5518645" y="4019242"/>
            <a:ext cx="498534" cy="3026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E(3,4)</a:t>
            </a:r>
          </a:p>
        </p:txBody>
      </p:sp>
      <p:sp>
        <p:nvSpPr>
          <p:cNvPr id="268" name="E(6,1)"/>
          <p:cNvSpPr txBox="1"/>
          <p:nvPr/>
        </p:nvSpPr>
        <p:spPr>
          <a:xfrm>
            <a:off x="6655198" y="4019242"/>
            <a:ext cx="498534" cy="3026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E(6,1)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5B4A81-C47D-5145-B77A-921EBBF4D493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Calculate Entropy for Other Attributes After Split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B12456-2F81-AE40-A3CE-6BC12A634A3B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16973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E(PlayGolf, Windy) Calculation"/>
          <p:cNvSpPr txBox="1"/>
          <p:nvPr/>
        </p:nvSpPr>
        <p:spPr>
          <a:xfrm>
            <a:off x="1854085" y="1338872"/>
            <a:ext cx="3196388" cy="45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 b="1" i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Windy) Calculation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47" y="1881877"/>
            <a:ext cx="4064001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051" y="3244787"/>
            <a:ext cx="4416754" cy="351131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61936D-8DFB-4C41-8468-FA554C2C3747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Calculate Entropy for Other Attributes After Split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1A6F7D-05EE-774B-86A5-11DE95971FB7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4846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E(PlayGolf, Outlook) = 0.693…"/>
          <p:cNvSpPr txBox="1"/>
          <p:nvPr/>
        </p:nvSpPr>
        <p:spPr>
          <a:xfrm>
            <a:off x="3941396" y="1879791"/>
            <a:ext cx="3682098" cy="1726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marR="0" lvl="0" indent="-31750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Verdana"/>
              <a:buAutoNum type="arabicPeriod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Outlook) = 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0.693</a:t>
            </a:r>
          </a:p>
          <a:p>
            <a:pPr marL="457200" marR="0" lvl="0" indent="-31750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Verdana"/>
              <a:buAutoNum type="arabicPeriod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Temperature) = 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0.911</a:t>
            </a:r>
          </a:p>
          <a:p>
            <a:pPr marL="457200" marR="0" lvl="0" indent="-31750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Verdana"/>
              <a:buAutoNum type="arabicPeriod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 Humidity) = 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0.788</a:t>
            </a:r>
          </a:p>
          <a:p>
            <a:pPr marL="457200" marR="0" lvl="0" indent="-31750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Verdana"/>
              <a:buAutoNum type="arabicPeriod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E(PlayGolf,Windy) = 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0.892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8DF0D4-69AC-BF40-8FC2-89DBA37029B8}"/>
              </a:ext>
            </a:extLst>
          </p:cNvPr>
          <p:cNvSpPr txBox="1">
            <a:spLocks/>
          </p:cNvSpPr>
          <p:nvPr/>
        </p:nvSpPr>
        <p:spPr>
          <a:xfrm>
            <a:off x="233680" y="243782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Calculate Entropy for Other Attributes After Split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2D786A-BDAD-6944-A785-7B5BD6AD739A}"/>
              </a:ext>
            </a:extLst>
          </p:cNvPr>
          <p:cNvCxnSpPr/>
          <p:nvPr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23097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he next step is to calculate the information gain for each of the attributes.…"/>
          <p:cNvSpPr txBox="1"/>
          <p:nvPr/>
        </p:nvSpPr>
        <p:spPr>
          <a:xfrm>
            <a:off x="2255328" y="1887463"/>
            <a:ext cx="7340151" cy="203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 next step is to calculate the information gain for each of the attributes.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 information gain is calculated from the split using each of the attributes.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Then the attribute with the largest information gain is used for the split.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 information gain is calculated using the formula:</a:t>
            </a:r>
            <a:b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        Gain(S,T) = Entropy(S) – Entropy(S,T)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FB917-64CA-F74B-B311-C4483D654A1B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4: Calculating Information Gain for Each Split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A9A0DD-C5B5-044F-A17D-6683AD3C1B2C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4547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5932-B2D1-2C4D-A65E-EE1432A8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General Hypothesis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9C09D-F641-2847-BB14-73ED0BF8A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6306686" cy="456405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Arial"/>
              </a:rPr>
              <a:t>Consider</a:t>
            </a:r>
            <a:r>
              <a:rPr lang="en-US" altLang="zh-CN" spc="-3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all</a:t>
            </a:r>
            <a:r>
              <a:rPr lang="en-US" altLang="zh-CN" spc="-34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possible</a:t>
            </a:r>
            <a:r>
              <a:rPr lang="en-US" altLang="zh-CN" spc="-34" dirty="0">
                <a:solidFill>
                  <a:srgbClr val="000000"/>
                </a:solidFill>
                <a:cs typeface="Arial"/>
              </a:rPr>
              <a:t> B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oolean</a:t>
            </a:r>
            <a:r>
              <a:rPr lang="en-US" altLang="zh-CN" spc="-34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functions</a:t>
            </a:r>
            <a:r>
              <a:rPr lang="en-US" altLang="zh-CN" spc="-34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over</a:t>
            </a:r>
            <a:r>
              <a:rPr lang="en-US" altLang="zh-CN" spc="-4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four input</a:t>
            </a:r>
            <a:r>
              <a:rPr lang="en-US" altLang="zh-CN" spc="-6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features!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a typeface="Arial"/>
              </a:rPr>
              <a:t>2</a:t>
            </a:r>
            <a:r>
              <a:rPr lang="en-US" altLang="zh-CN" baseline="30000" dirty="0">
                <a:solidFill>
                  <a:srgbClr val="000000"/>
                </a:solidFill>
                <a:ea typeface="Arial"/>
              </a:rPr>
              <a:t>16</a:t>
            </a:r>
            <a:r>
              <a:rPr lang="en-US" altLang="zh-CN" spc="4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possible </a:t>
            </a:r>
            <a:r>
              <a:rPr lang="en-US" altLang="zh-CN" spc="-10" dirty="0">
                <a:solidFill>
                  <a:srgbClr val="000000"/>
                </a:solidFill>
                <a:ea typeface="Arial"/>
              </a:rPr>
              <a:t>hypot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heses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a typeface="Arial"/>
              </a:rPr>
              <a:t>2</a:t>
            </a:r>
            <a:r>
              <a:rPr lang="en-US" altLang="zh-CN" baseline="30000" dirty="0">
                <a:solidFill>
                  <a:srgbClr val="000000"/>
                </a:solidFill>
                <a:ea typeface="Arial"/>
              </a:rPr>
              <a:t>9</a:t>
            </a:r>
            <a:r>
              <a:rPr lang="en-US" altLang="zh-CN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are</a:t>
            </a:r>
            <a:r>
              <a:rPr lang="en-US" altLang="zh-CN" spc="154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consistent with</a:t>
            </a:r>
            <a:r>
              <a:rPr lang="en-US" altLang="zh-CN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our</a:t>
            </a:r>
            <a:r>
              <a:rPr lang="en-US" altLang="zh-CN" spc="-75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dataset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a typeface="Arial"/>
              </a:rPr>
              <a:t>How</a:t>
            </a:r>
            <a:r>
              <a:rPr lang="en-US" altLang="zh-CN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do</a:t>
            </a:r>
            <a:r>
              <a:rPr lang="en-US" altLang="zh-CN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we</a:t>
            </a:r>
            <a:r>
              <a:rPr lang="en-US" altLang="zh-CN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choose</a:t>
            </a:r>
            <a:r>
              <a:rPr lang="en-US" altLang="zh-CN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the</a:t>
            </a:r>
            <a:r>
              <a:rPr lang="en-US" altLang="zh-CN" spc="-114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Arial"/>
              </a:rPr>
              <a:t>best</a:t>
            </a:r>
            <a:r>
              <a:rPr lang="en-US" altLang="zh-CN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zh-CN" spc="-10" dirty="0">
                <a:solidFill>
                  <a:srgbClr val="000000"/>
                </a:solidFill>
                <a:ea typeface="Arial"/>
              </a:rPr>
              <a:t>on</a:t>
            </a:r>
            <a:r>
              <a:rPr lang="en-US" altLang="zh-CN" spc="-5" dirty="0">
                <a:solidFill>
                  <a:srgbClr val="000000"/>
                </a:solidFill>
                <a:ea typeface="Arial"/>
              </a:rPr>
              <a:t>e?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524203-52E0-C646-9BAC-16D223970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2" r="4833" b="6183"/>
          <a:stretch/>
        </p:blipFill>
        <p:spPr>
          <a:xfrm>
            <a:off x="8943561" y="1612906"/>
            <a:ext cx="2640978" cy="2710441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5FA39833-BE35-8647-8436-7E4DA2A57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47" y="1612906"/>
            <a:ext cx="2087079" cy="484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96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ain(PlayGolf, Outlook) = Entropy(PlayGolf) – Entropy(PlayGolf, Outlook)…"/>
          <p:cNvSpPr txBox="1"/>
          <p:nvPr/>
        </p:nvSpPr>
        <p:spPr>
          <a:xfrm>
            <a:off x="2483717" y="1294340"/>
            <a:ext cx="7704032" cy="468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Gain(PlayGolf, Outlook) = Entropy(PlayGolf) – Entropy(PlayGolf, Outlook)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 0.94 – 0.693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= 0.247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endParaRPr kumimoji="0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Gain(PlayGolf, Temperature) = Entropy(PlayGolf) – Entropy(PlayGolf, Temperature)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 0.94 – 0.911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=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0.029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endParaRPr kumimoji="0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Gain(PlayGolf, Humidity) = Entropy(PlayGolf) – Entropy(PlayGolf, Humidity)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 0.94 – 0.788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= 0.152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endParaRPr kumimoji="0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Gain(PlayGolf, Windy) = Entropy(PlayGolf) – Entropy(PlayGolf, Windy)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 0.94 – 0.892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=</a:t>
            </a: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kumimoji="0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0.048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DA2ED2-8CFB-C644-A15A-BD5DFF0B5ECF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4: Calculating Information Gain for Each Split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BDD556-52F1-A34E-9723-580779850418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9592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ain(PlayGolf, Outlook) = Entropy(PlayGolf) – Entropy(PlayGolf, Outlook)…"/>
          <p:cNvSpPr txBox="1"/>
          <p:nvPr/>
        </p:nvSpPr>
        <p:spPr>
          <a:xfrm>
            <a:off x="2483717" y="1294340"/>
            <a:ext cx="7704032" cy="468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Outlook) = 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 – 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Outlook)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 0.94 – 0.693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= 0.247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Temperature) = 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 – 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Temperature)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 0.94 – 0.911</a:t>
            </a:r>
            <a:r>
              <a:rPr kumimoji="0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=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kumimoji="0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0.029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endParaRPr kumimoji="0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Humidity) = 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 – 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Humidity)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 0.94 – 0.788</a:t>
            </a:r>
            <a:r>
              <a:rPr kumimoji="0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= 0.152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endParaRPr kumimoji="0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Windy) = 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 – 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Windy)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 0.94 – 0.892</a:t>
            </a:r>
            <a:r>
              <a:rPr kumimoji="0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=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kumimoji="0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0.048</a:t>
            </a:r>
          </a:p>
        </p:txBody>
      </p:sp>
      <p:sp>
        <p:nvSpPr>
          <p:cNvPr id="286" name="Rectangle"/>
          <p:cNvSpPr/>
          <p:nvPr/>
        </p:nvSpPr>
        <p:spPr>
          <a:xfrm>
            <a:off x="2339727" y="1457126"/>
            <a:ext cx="7636498" cy="673745"/>
          </a:xfrm>
          <a:prstGeom prst="rect">
            <a:avLst/>
          </a:prstGeom>
          <a:ln w="127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E5B401-405F-9A47-BEAF-1748C17218BC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4: Calculating Information Gain for Each Split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E0C7D4-CBA6-FA42-AB1F-8DDF8FEE554E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10024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From our calculation, the highest information gain comes from Outlook. Therefore the split will look like this:"/>
          <p:cNvSpPr txBox="1"/>
          <p:nvPr/>
        </p:nvSpPr>
        <p:spPr>
          <a:xfrm>
            <a:off x="1685858" y="1692636"/>
            <a:ext cx="7938178" cy="88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From our calculation, the highest information gain comes from Outlook. Therefore the split will look like this: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511239"/>
            <a:ext cx="8128000" cy="374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713" y="4997213"/>
            <a:ext cx="1226313" cy="80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3"/>
          <a:srcRect r="50598"/>
          <a:stretch>
            <a:fillRect/>
          </a:stretch>
        </p:blipFill>
        <p:spPr>
          <a:xfrm>
            <a:off x="5349486" y="5115250"/>
            <a:ext cx="605822" cy="8011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58909C-49B9-6E4F-9D23-EBEC5F607564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5: Perform the 1</a:t>
            </a:r>
            <a:r>
              <a:rPr lang="en-US" baseline="30000" dirty="0"/>
              <a:t>st</a:t>
            </a:r>
            <a:r>
              <a:rPr lang="en-US" dirty="0"/>
              <a:t> split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3DDD05-675D-BB4A-9635-6F6DEEDBC369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5588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534" y="1480808"/>
            <a:ext cx="6262932" cy="437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Overcast outlook requires no further split because it is just one homogeneous group.…"/>
          <p:cNvSpPr txBox="1"/>
          <p:nvPr/>
        </p:nvSpPr>
        <p:spPr>
          <a:xfrm>
            <a:off x="2481353" y="5847695"/>
            <a:ext cx="7851380" cy="88043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Overcast outlook requires no further split because it is just one homogeneous group. 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So we have a leaf node.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C8F932-B70A-BB4E-84DF-28EFA6B16100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5: Perform the 1</a:t>
            </a:r>
            <a:r>
              <a:rPr lang="en-US" baseline="30000" dirty="0"/>
              <a:t>st</a:t>
            </a:r>
            <a:r>
              <a:rPr lang="en-US" dirty="0"/>
              <a:t> split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2CD23C-827E-C243-8BDF-10813D6B0873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89948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rom our calculation, the highest information gain comes from Outlook. Therefore the split will look like this:"/>
          <p:cNvSpPr txBox="1"/>
          <p:nvPr/>
        </p:nvSpPr>
        <p:spPr>
          <a:xfrm>
            <a:off x="1685858" y="1692636"/>
            <a:ext cx="7938178" cy="88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sz="14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From our calculation, the highest information gain comes from Outlook. Therefore the split will look like this: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511239"/>
            <a:ext cx="8128000" cy="374650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Overcast outlook requires no further split because it is just one homogeneous group.…"/>
          <p:cNvSpPr txBox="1"/>
          <p:nvPr/>
        </p:nvSpPr>
        <p:spPr>
          <a:xfrm>
            <a:off x="1895616" y="5839560"/>
            <a:ext cx="7851380" cy="88043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Overcast outlook requires no further split because it is just one homogeneous group. 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So we have a leaf node.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89FECB-F208-1D4A-AD07-F624F1FB0F2C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5: Perform the 1</a:t>
            </a:r>
            <a:r>
              <a:rPr lang="en-US" baseline="30000" dirty="0"/>
              <a:t>st</a:t>
            </a:r>
            <a:r>
              <a:rPr lang="en-US" dirty="0"/>
              <a:t> split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5698BE-CFE5-C14B-991E-8ABB910FA239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54218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Question: What attribute would best be used for this split?"/>
          <p:cNvSpPr txBox="1"/>
          <p:nvPr/>
        </p:nvSpPr>
        <p:spPr>
          <a:xfrm>
            <a:off x="2394873" y="2685305"/>
            <a:ext cx="5403723" cy="5822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Question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: What attribute would best be used for this split?</a:t>
            </a:r>
          </a:p>
        </p:txBody>
      </p:sp>
      <p:sp>
        <p:nvSpPr>
          <p:cNvPr id="305" name="Gain(PlayGolf, Outlook=Rainy, Temperature) =  Entropy(PlayGolf, Outlook=Rainy) – Entropy(PlayGolf, Outlook=Rainy, Temperature)…"/>
          <p:cNvSpPr txBox="1"/>
          <p:nvPr/>
        </p:nvSpPr>
        <p:spPr>
          <a:xfrm>
            <a:off x="2250369" y="3590421"/>
            <a:ext cx="8015015" cy="299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Outlook=Rainy, Temperature) = </a:t>
            </a:r>
            <a:b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Outlook=Rainy) – 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Outlook=Rainy, Temperature)</a:t>
            </a:r>
          </a:p>
          <a:p>
            <a:pPr marL="228600" marR="0" lvl="0" indent="-22860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Outlook=Rainy, Humidity) = </a:t>
            </a:r>
            <a:b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Outlook=Rainy) – 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Outlook=Rainy, Humidity)</a:t>
            </a:r>
          </a:p>
          <a:p>
            <a:pPr marL="228600" marR="0" lvl="0" indent="-22860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Outlook=Rainy, Windy) = </a:t>
            </a:r>
            <a:b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Outlook=Rainy) – Entropy(</a:t>
            </a:r>
            <a:r>
              <a:rPr kumimoji="0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PlayGolf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Outlook=Rainy, Windy)</a:t>
            </a:r>
            <a:b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endParaRPr kumimoji="0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The Sunny and the Rainy attributes needs to be split…"/>
          <p:cNvSpPr txBox="1"/>
          <p:nvPr/>
        </p:nvSpPr>
        <p:spPr>
          <a:xfrm>
            <a:off x="2250369" y="1255210"/>
            <a:ext cx="7078476" cy="1428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 Sunny and the Rainy attributes needs to be split</a:t>
            </a:r>
          </a:p>
          <a:p>
            <a:pPr marL="0" marR="0" lvl="0" indent="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 Rainy  outlook can be split using either Temperature, Humidity or Windy.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A8ACB7-6E5A-FE40-B4E8-992777668400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6: Perform further splits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00143D-A76D-1F4F-A53A-B326F474FDAB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92084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Humidity, produces homogenous  groups."/>
          <p:cNvSpPr txBox="1"/>
          <p:nvPr/>
        </p:nvSpPr>
        <p:spPr>
          <a:xfrm>
            <a:off x="2865386" y="3364415"/>
            <a:ext cx="3986669" cy="5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Humidity, 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produces homogenous  groups.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387" y="3946691"/>
            <a:ext cx="4074676" cy="155856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The Sunny and the Rainy attributes needs to be split…"/>
          <p:cNvSpPr txBox="1"/>
          <p:nvPr/>
        </p:nvSpPr>
        <p:spPr>
          <a:xfrm>
            <a:off x="2250369" y="1255210"/>
            <a:ext cx="7078476" cy="1428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 Sunny and the Rainy attributes needs to be split</a:t>
            </a:r>
          </a:p>
          <a:p>
            <a:pPr marL="0" marR="0" lvl="0" indent="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 Rainy  outlook can be split using either Temperature, Humidity or Windy.</a:t>
            </a:r>
          </a:p>
        </p:txBody>
      </p:sp>
      <p:sp>
        <p:nvSpPr>
          <p:cNvPr id="312" name="Question: What attribute would best be used for this split?"/>
          <p:cNvSpPr txBox="1"/>
          <p:nvPr/>
        </p:nvSpPr>
        <p:spPr>
          <a:xfrm>
            <a:off x="2394873" y="2685305"/>
            <a:ext cx="5403723" cy="5822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46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Question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: What attribute would best be used for this split?</a:t>
            </a:r>
          </a:p>
        </p:txBody>
      </p:sp>
      <p:sp>
        <p:nvSpPr>
          <p:cNvPr id="313" name="Gain(PlayGolf, Outlook=Rainy, Humidity) =  Entropy(PlayGolf, Outlook=Rainy) – Entropy(PlayGolf, Outlook=Rainy, Humidity)= Entropy(PlayGolf, Outlook=Rainy) – 0"/>
          <p:cNvSpPr txBox="1"/>
          <p:nvPr/>
        </p:nvSpPr>
        <p:spPr>
          <a:xfrm>
            <a:off x="2158541" y="5024669"/>
            <a:ext cx="7808228" cy="215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endParaRPr kumimoji="0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228600" marR="0" lvl="0" indent="-22860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i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Gain(PlayGolf, Outlook=Rainy, Humidity) = </a:t>
            </a:r>
            <a:b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Entropy(PlayGolf, Outlook=Rainy) – Entropy(PlayGolf, Outlook=Rainy, Humidity)=</a:t>
            </a:r>
            <a:b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Entropy(PlayGolf, Outlook=Rainy) – 0</a:t>
            </a:r>
            <a:b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endParaRPr kumimoji="0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66C6C2-EB58-6E47-871A-99896CC2EA5F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6: Perform further splits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0B9059-ACD6-1642-8361-1EF6A781BA19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3455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703156"/>
            <a:ext cx="8128000" cy="421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20E1EC-805B-8D48-8162-3E87A6740A3B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6: Perform further splits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A02F9D-BC09-9D43-8BD4-1C5D4A2B6C32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293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he Rainy  outlook can be split using either Temperature, Humidity or Windy.…"/>
          <p:cNvSpPr txBox="1"/>
          <p:nvPr/>
        </p:nvSpPr>
        <p:spPr>
          <a:xfrm>
            <a:off x="2284029" y="1394118"/>
            <a:ext cx="7078476" cy="1726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 Rainy  outlook can be split using either Temperature, Humidity or Windy.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latin typeface="Verdana"/>
                <a:ea typeface="Verdana"/>
                <a:cs typeface="Verdana"/>
                <a:sym typeface="Verdana"/>
              </a:defRPr>
            </a:pPr>
            <a:endParaRPr kumimoji="0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Question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: What attribute would best be used for this split? Why?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Answer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:  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Windy 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 Because it produces homogeneous  groups.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26" y="3534903"/>
            <a:ext cx="5080001" cy="17907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2D96F9-06E5-DF47-9DD5-AB8F3249980C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6: Perform further splits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172E80-F27D-4E4A-BDCB-F72873C1B217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53234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Rainy  outlook can be split using either Temperature, Humidity or Windy.…"/>
          <p:cNvSpPr txBox="1"/>
          <p:nvPr/>
        </p:nvSpPr>
        <p:spPr>
          <a:xfrm>
            <a:off x="2284029" y="1394118"/>
            <a:ext cx="7078476" cy="1726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The Rainy  outlook can be split using either Temperature, Humidity or Windy.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latin typeface="Verdana"/>
                <a:ea typeface="Verdana"/>
                <a:cs typeface="Verdana"/>
                <a:sym typeface="Verdana"/>
              </a:defRPr>
            </a:pPr>
            <a:endParaRPr kumimoji="0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Question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: What attribute would best be used for this split? Why?</a:t>
            </a:r>
          </a:p>
          <a:p>
            <a:pPr marL="0" marR="0" lvl="0" indent="0" algn="l" defTabSz="4572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Verdana"/>
                <a:ea typeface="Verdana"/>
                <a:cs typeface="Verdana"/>
                <a:sym typeface="Verdana"/>
              </a:defRPr>
            </a:pPr>
            <a:r>
              <a:rPr kumimoji="0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Answer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:  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Windy 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 Because it produces homogeneous  groups.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9" y="3941046"/>
            <a:ext cx="5080001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241" y="1267221"/>
            <a:ext cx="8128001" cy="46101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FEAE85-1406-0040-A9F9-4338450904A9}"/>
              </a:ext>
            </a:extLst>
          </p:cNvPr>
          <p:cNvSpPr txBox="1">
            <a:spLocks/>
          </p:cNvSpPr>
          <p:nvPr/>
        </p:nvSpPr>
        <p:spPr>
          <a:xfrm>
            <a:off x="171704" y="264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6: Perform further splits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EA98C0-AB1A-9349-94AF-3FFB0965EE64}"/>
              </a:ext>
            </a:extLst>
          </p:cNvPr>
          <p:cNvCxnSpPr/>
          <p:nvPr/>
        </p:nvCxnSpPr>
        <p:spPr>
          <a:xfrm>
            <a:off x="234696" y="110759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29462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1301-CEA1-4248-857D-7E6BAB02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Restricted Hypothesis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870D3-BE69-AD4B-96A4-D40C3A904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4750602" cy="4564057"/>
          </a:xfrm>
        </p:spPr>
        <p:txBody>
          <a:bodyPr/>
          <a:lstStyle/>
          <a:p>
            <a:r>
              <a:rPr lang="en-US" dirty="0"/>
              <a:t>Consider all conjunctive Boolean functions. </a:t>
            </a:r>
          </a:p>
          <a:p>
            <a:pPr lvl="1"/>
            <a:r>
              <a:rPr lang="en-US" dirty="0"/>
              <a:t>16 possible hypotheses </a:t>
            </a:r>
          </a:p>
          <a:p>
            <a:pPr lvl="1"/>
            <a:r>
              <a:rPr lang="en-US" dirty="0"/>
              <a:t>None are consistent with our dataset </a:t>
            </a:r>
          </a:p>
          <a:p>
            <a:pPr lvl="1"/>
            <a:r>
              <a:rPr lang="en-US" dirty="0"/>
              <a:t>How do we choose the best one?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6EB5E-1EA9-F743-BC36-D4EA63375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2" r="4833" b="6183"/>
          <a:stretch/>
        </p:blipFill>
        <p:spPr>
          <a:xfrm>
            <a:off x="9256382" y="1612906"/>
            <a:ext cx="2640978" cy="2710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9C041-0870-154F-BBA3-3707910A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712" y="1612906"/>
            <a:ext cx="3887670" cy="47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38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ID3 (S, A, V)"/>
          <p:cNvSpPr/>
          <p:nvPr/>
        </p:nvSpPr>
        <p:spPr>
          <a:xfrm>
            <a:off x="508137" y="1636777"/>
            <a:ext cx="2289324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13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ID3 (S, A, V)</a:t>
            </a:r>
          </a:p>
        </p:txBody>
      </p:sp>
      <p:sp>
        <p:nvSpPr>
          <p:cNvPr id="328" name="Text"/>
          <p:cNvSpPr/>
          <p:nvPr/>
        </p:nvSpPr>
        <p:spPr>
          <a:xfrm>
            <a:off x="29881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30" name="Let:…"/>
          <p:cNvSpPr txBox="1"/>
          <p:nvPr/>
        </p:nvSpPr>
        <p:spPr>
          <a:xfrm>
            <a:off x="0" y="1756683"/>
            <a:ext cx="7597657" cy="4703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          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Let: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S = Learning 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A =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Attibute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V = Attribute Values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Begin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Load learning sets  and create decision tree root node(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),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  Add learning set S into root not as its subset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, compute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If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 == 0 (subset is homogeneous)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           return a leaf node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If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)!= 0 (subset is not homogeneous)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compute Information Gain for each attribute left (not been used for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spliting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Find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attibute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A with Maximum(Gain(S, A))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Create child nodes for this root node and add to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in the decision tree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each child of the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             Apply ID3(S, A, V)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            Continue until a node with Entropy of 0 or a leaf node is reached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End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https://github.com/jeniyat/cse_5521/blob/master/diabetes.csv"/>
          <p:cNvSpPr txBox="1"/>
          <p:nvPr/>
        </p:nvSpPr>
        <p:spPr>
          <a:xfrm>
            <a:off x="1727720" y="3239848"/>
            <a:ext cx="102657" cy="418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sng" strike="noStrike" kern="1200" cap="none" spc="0" normalizeH="0" baseline="0" noProof="0" dirty="0">
              <a:ln>
                <a:noFill/>
              </a:ln>
              <a:solidFill>
                <a:srgbClr val="0000EE"/>
              </a:solidFill>
              <a:effectLst/>
              <a:uLnTx/>
              <a:uFillTx/>
              <a:latin typeface="Times Roman"/>
              <a:sym typeface="Times Roman"/>
              <a:hlinkClick r:id="rId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FD3EAC-57D7-F746-B058-16E964DBD15E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ID3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E4B349-F167-A74F-BA0B-8A4B68103D53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27491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 descr="Image"/>
          <p:cNvPicPr>
            <a:picLocks noChangeAspect="1"/>
          </p:cNvPicPr>
          <p:nvPr/>
        </p:nvPicPr>
        <p:blipFill>
          <a:blip r:embed="rId2"/>
          <a:srcRect r="4124" b="1046"/>
          <a:stretch>
            <a:fillRect/>
          </a:stretch>
        </p:blipFill>
        <p:spPr>
          <a:xfrm>
            <a:off x="1737477" y="288234"/>
            <a:ext cx="8508975" cy="678623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Rectangle"/>
          <p:cNvSpPr/>
          <p:nvPr/>
        </p:nvSpPr>
        <p:spPr>
          <a:xfrm>
            <a:off x="3560674" y="4684929"/>
            <a:ext cx="1633118" cy="3479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35" name="Play Golf:"/>
          <p:cNvSpPr txBox="1"/>
          <p:nvPr/>
        </p:nvSpPr>
        <p:spPr>
          <a:xfrm>
            <a:off x="3714609" y="4647419"/>
            <a:ext cx="11908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>
                <a:latin typeface="Bodoni SvtyTwo ITC TT-BookIta"/>
                <a:ea typeface="Bodoni SvtyTwo ITC TT-BookIta"/>
                <a:cs typeface="Bodoni SvtyTwo ITC TT-BookIta"/>
                <a:sym typeface="Bodoni SvtyTwo ITC TT-BookIt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doni SvtyTwo ITC TT-BookIta"/>
                <a:sym typeface="Bodoni SvtyTwo ITC TT-BookIta"/>
              </a:rPr>
              <a:t>Play Golf: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53B7DE-3C28-734D-9736-E555C0CB309E}"/>
              </a:ext>
            </a:extLst>
          </p:cNvPr>
          <p:cNvSpPr/>
          <p:nvPr/>
        </p:nvSpPr>
        <p:spPr>
          <a:xfrm>
            <a:off x="864704" y="626165"/>
            <a:ext cx="9381748" cy="1362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86224D-FE72-9845-8022-75446DD52EBD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Valued Attribute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79DDB3-FF14-AA49-B04B-74E8A3C59425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8223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39" name="Text"/>
          <p:cNvSpPr/>
          <p:nvPr/>
        </p:nvSpPr>
        <p:spPr>
          <a:xfrm>
            <a:off x="2340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40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1" name="Rectangle"/>
          <p:cNvSpPr/>
          <p:nvPr/>
        </p:nvSpPr>
        <p:spPr>
          <a:xfrm>
            <a:off x="6573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2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3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4" name="Rectangle"/>
          <p:cNvSpPr/>
          <p:nvPr/>
        </p:nvSpPr>
        <p:spPr>
          <a:xfrm>
            <a:off x="2062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5" name="Rectangle"/>
          <p:cNvSpPr/>
          <p:nvPr/>
        </p:nvSpPr>
        <p:spPr>
          <a:xfrm>
            <a:off x="2098290" y="5551616"/>
            <a:ext cx="6887258" cy="34958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6" name="Rectangle"/>
          <p:cNvSpPr/>
          <p:nvPr/>
        </p:nvSpPr>
        <p:spPr>
          <a:xfrm>
            <a:off x="2035704" y="4593507"/>
            <a:ext cx="6961630" cy="34958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BD675F-BC13-9743-A23C-C4CCAC4B1792}"/>
              </a:ext>
            </a:extLst>
          </p:cNvPr>
          <p:cNvSpPr/>
          <p:nvPr/>
        </p:nvSpPr>
        <p:spPr>
          <a:xfrm>
            <a:off x="851045" y="-15801"/>
            <a:ext cx="9381748" cy="73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427D2F-F941-2443-837A-1505457894AB}"/>
              </a:ext>
            </a:extLst>
          </p:cNvPr>
          <p:cNvSpPr txBox="1">
            <a:spLocks/>
          </p:cNvSpPr>
          <p:nvPr/>
        </p:nvSpPr>
        <p:spPr>
          <a:xfrm>
            <a:off x="233680" y="30432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D56A33-94AB-FC43-8B5A-B498969EE177}"/>
              </a:ext>
            </a:extLst>
          </p:cNvPr>
          <p:cNvCxnSpPr/>
          <p:nvPr/>
        </p:nvCxnSpPr>
        <p:spPr>
          <a:xfrm>
            <a:off x="325568" y="97179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98834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50" name="Text"/>
          <p:cNvSpPr/>
          <p:nvPr/>
        </p:nvSpPr>
        <p:spPr>
          <a:xfrm>
            <a:off x="2340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51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2" name="Rectangle"/>
          <p:cNvSpPr/>
          <p:nvPr/>
        </p:nvSpPr>
        <p:spPr>
          <a:xfrm>
            <a:off x="6573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3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4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5" name="Rectangle"/>
          <p:cNvSpPr/>
          <p:nvPr/>
        </p:nvSpPr>
        <p:spPr>
          <a:xfrm>
            <a:off x="2062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1E4CFC-8968-B348-BD13-6932C6B8F2C3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C7B049-03A5-4447-9CC1-FB2B8B76ACC4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9806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58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1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2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3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4" name="Rectangle"/>
          <p:cNvSpPr/>
          <p:nvPr/>
        </p:nvSpPr>
        <p:spPr>
          <a:xfrm>
            <a:off x="2189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5" name="Rectangle"/>
          <p:cNvSpPr/>
          <p:nvPr/>
        </p:nvSpPr>
        <p:spPr>
          <a:xfrm>
            <a:off x="2154012" y="4316679"/>
            <a:ext cx="6959146" cy="296010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6" name="Rectangle"/>
          <p:cNvSpPr/>
          <p:nvPr/>
        </p:nvSpPr>
        <p:spPr>
          <a:xfrm>
            <a:off x="2179208" y="6193775"/>
            <a:ext cx="6959146" cy="327191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7" name="Rectangle"/>
          <p:cNvSpPr/>
          <p:nvPr/>
        </p:nvSpPr>
        <p:spPr>
          <a:xfrm>
            <a:off x="2189346" y="2095920"/>
            <a:ext cx="6959146" cy="27025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8" name="Rectangle"/>
          <p:cNvSpPr/>
          <p:nvPr/>
        </p:nvSpPr>
        <p:spPr>
          <a:xfrm>
            <a:off x="2179208" y="4623497"/>
            <a:ext cx="6959146" cy="960311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9" name="#High=5…"/>
          <p:cNvSpPr txBox="1"/>
          <p:nvPr/>
        </p:nvSpPr>
        <p:spPr>
          <a:xfrm>
            <a:off x="9123422" y="3557299"/>
            <a:ext cx="1474763" cy="7181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224A37-7B16-E443-A76E-325E91F29ABD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4B5B4F-CF9B-EF4C-BA52-D8805B0980C5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">
            <a:extLst>
              <a:ext uri="{FF2B5EF4-FFF2-40B4-BE49-F238E27FC236}">
                <a16:creationId xmlns:a16="http://schemas.microsoft.com/office/drawing/2014/main" id="{FC586915-6210-A64F-A3A4-787082282278}"/>
              </a:ext>
            </a:extLst>
          </p:cNvPr>
          <p:cNvSpPr/>
          <p:nvPr/>
        </p:nvSpPr>
        <p:spPr>
          <a:xfrm>
            <a:off x="2167401" y="5890626"/>
            <a:ext cx="6959146" cy="292555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6997674D-AF46-D44F-9A8A-27BA44E0D0F6}"/>
              </a:ext>
            </a:extLst>
          </p:cNvPr>
          <p:cNvSpPr/>
          <p:nvPr/>
        </p:nvSpPr>
        <p:spPr>
          <a:xfrm>
            <a:off x="2168643" y="3327488"/>
            <a:ext cx="6959146" cy="960311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6130D8CB-C8EE-904F-B085-D071A5F57AB5}"/>
              </a:ext>
            </a:extLst>
          </p:cNvPr>
          <p:cNvSpPr/>
          <p:nvPr/>
        </p:nvSpPr>
        <p:spPr>
          <a:xfrm>
            <a:off x="2189346" y="2731148"/>
            <a:ext cx="6959146" cy="552830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7355689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72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5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6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7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8" name="Rectangle"/>
          <p:cNvSpPr/>
          <p:nvPr/>
        </p:nvSpPr>
        <p:spPr>
          <a:xfrm>
            <a:off x="2189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9" name="#High=5…"/>
          <p:cNvSpPr txBox="1"/>
          <p:nvPr/>
        </p:nvSpPr>
        <p:spPr>
          <a:xfrm>
            <a:off x="9123422" y="3557299"/>
            <a:ext cx="1474763" cy="7181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7</a:t>
            </a:r>
          </a:p>
        </p:txBody>
      </p:sp>
      <p:sp>
        <p:nvSpPr>
          <p:cNvPr id="380" name="Normal"/>
          <p:cNvSpPr txBox="1"/>
          <p:nvPr/>
        </p:nvSpPr>
        <p:spPr>
          <a:xfrm>
            <a:off x="5022180" y="2395968"/>
            <a:ext cx="110286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644E">
                    <a:lumOff val="-29866"/>
                  </a:srgbClr>
                </a:solidFill>
                <a:effectLst/>
                <a:uLnTx/>
                <a:uFillTx/>
                <a:latin typeface="Gill Sans"/>
                <a:cs typeface="Gill Sans"/>
              </a:rPr>
              <a:t>Normal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13294-6668-3D4E-BAD1-2D613DA8A4C1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98158-5460-3847-B0F1-CA76AEE6DA0A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90766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83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6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7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8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9" name="Rectangle"/>
          <p:cNvSpPr/>
          <p:nvPr/>
        </p:nvSpPr>
        <p:spPr>
          <a:xfrm>
            <a:off x="2163946" y="2392922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94" name="For PlayGlolf=No…"/>
          <p:cNvSpPr txBox="1"/>
          <p:nvPr/>
        </p:nvSpPr>
        <p:spPr>
          <a:xfrm>
            <a:off x="9631960" y="3494033"/>
            <a:ext cx="1472198" cy="7950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PlayGlolf=No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A41AF4-C351-E646-AF29-BEB43F53B5FD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81AFD3-5319-B247-8CF7-5CD73A840C42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">
            <a:extLst>
              <a:ext uri="{FF2B5EF4-FFF2-40B4-BE49-F238E27FC236}">
                <a16:creationId xmlns:a16="http://schemas.microsoft.com/office/drawing/2014/main" id="{295B50A5-1816-9D44-9AA0-92032ECCFEFA}"/>
              </a:ext>
            </a:extLst>
          </p:cNvPr>
          <p:cNvSpPr/>
          <p:nvPr/>
        </p:nvSpPr>
        <p:spPr>
          <a:xfrm>
            <a:off x="2163946" y="4289122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782F10E7-DA1A-FD40-9CDA-FAF9E9FAA8C7}"/>
              </a:ext>
            </a:extLst>
          </p:cNvPr>
          <p:cNvSpPr/>
          <p:nvPr/>
        </p:nvSpPr>
        <p:spPr>
          <a:xfrm>
            <a:off x="2168643" y="3663279"/>
            <a:ext cx="6959146" cy="285200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424B5D97-5867-B942-BD76-B71D21625035}"/>
              </a:ext>
            </a:extLst>
          </p:cNvPr>
          <p:cNvSpPr/>
          <p:nvPr/>
        </p:nvSpPr>
        <p:spPr>
          <a:xfrm>
            <a:off x="2189346" y="2056344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09FB86AA-8EE5-8848-8149-2060DBB09D99}"/>
              </a:ext>
            </a:extLst>
          </p:cNvPr>
          <p:cNvSpPr/>
          <p:nvPr/>
        </p:nvSpPr>
        <p:spPr>
          <a:xfrm>
            <a:off x="2189346" y="6209652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394185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97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0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1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2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3" name="Rectangle"/>
          <p:cNvSpPr/>
          <p:nvPr/>
        </p:nvSpPr>
        <p:spPr>
          <a:xfrm>
            <a:off x="2061817" y="2391588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8" name="For PlayGlolf=No…"/>
          <p:cNvSpPr txBox="1"/>
          <p:nvPr/>
        </p:nvSpPr>
        <p:spPr>
          <a:xfrm>
            <a:off x="9126134" y="3518827"/>
            <a:ext cx="1472198" cy="7950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PlayGlolf=No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1</a:t>
            </a:r>
          </a:p>
        </p:txBody>
      </p:sp>
      <p:sp>
        <p:nvSpPr>
          <p:cNvPr id="409" name="High"/>
          <p:cNvSpPr txBox="1"/>
          <p:nvPr/>
        </p:nvSpPr>
        <p:spPr>
          <a:xfrm>
            <a:off x="5282822" y="2370554"/>
            <a:ext cx="71654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644E">
                    <a:lumOff val="-29866"/>
                  </a:srgbClr>
                </a:solidFill>
                <a:effectLst/>
                <a:uLnTx/>
                <a:uFillTx/>
                <a:latin typeface="Gill Sans"/>
                <a:cs typeface="Gill Sans"/>
              </a:rPr>
              <a:t>High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3F03AF-257F-E84D-BC96-D1B099BC498A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DF6E96-F481-0849-B635-3FE51311184A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13479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" descr="Image"/>
          <p:cNvPicPr>
            <a:picLocks noChangeAspect="1"/>
          </p:cNvPicPr>
          <p:nvPr/>
        </p:nvPicPr>
        <p:blipFill rotWithShape="1">
          <a:blip r:embed="rId2"/>
          <a:srcRect l="12467" t="24368" r="11250" b="36393"/>
          <a:stretch/>
        </p:blipFill>
        <p:spPr>
          <a:xfrm>
            <a:off x="1729862" y="1841938"/>
            <a:ext cx="8732275" cy="31741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A665E8-7CA0-D54C-AFBF-ACDE25A393E4}"/>
              </a:ext>
            </a:extLst>
          </p:cNvPr>
          <p:cNvSpPr txBox="1">
            <a:spLocks/>
          </p:cNvSpPr>
          <p:nvPr/>
        </p:nvSpPr>
        <p:spPr>
          <a:xfrm>
            <a:off x="233680" y="232029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 Values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B2A604-D565-1D47-B17B-5E597EEF5208}"/>
              </a:ext>
            </a:extLst>
          </p:cNvPr>
          <p:cNvCxnSpPr/>
          <p:nvPr/>
        </p:nvCxnSpPr>
        <p:spPr>
          <a:xfrm>
            <a:off x="315965" y="1219479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3933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6BE8479-12F8-E444-B9B8-A759710803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806978"/>
              </p:ext>
            </p:extLst>
          </p:nvPr>
        </p:nvGraphicFramePr>
        <p:xfrm>
          <a:off x="294638" y="1544320"/>
          <a:ext cx="8071320" cy="513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220">
                  <a:extLst>
                    <a:ext uri="{9D8B030D-6E8A-4147-A177-3AD203B41FA5}">
                      <a16:colId xmlns:a16="http://schemas.microsoft.com/office/drawing/2014/main" val="289932205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605294737"/>
                    </a:ext>
                  </a:extLst>
                </a:gridCol>
                <a:gridCol w="1426501">
                  <a:extLst>
                    <a:ext uri="{9D8B030D-6E8A-4147-A177-3AD203B41FA5}">
                      <a16:colId xmlns:a16="http://schemas.microsoft.com/office/drawing/2014/main" val="1057759526"/>
                    </a:ext>
                  </a:extLst>
                </a:gridCol>
                <a:gridCol w="1263939">
                  <a:extLst>
                    <a:ext uri="{9D8B030D-6E8A-4147-A177-3AD203B41FA5}">
                      <a16:colId xmlns:a16="http://schemas.microsoft.com/office/drawing/2014/main" val="185469907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3898425993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2846095732"/>
                    </a:ext>
                  </a:extLst>
                </a:gridCol>
              </a:tblGrid>
              <a:tr h="43688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PlayGolf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9777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r>
                        <a:rPr lang="en-US" sz="16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33079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53519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4675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4319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9604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163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72927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689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2292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504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1607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153284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48105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6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25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C7C2-7153-8249-AFF5-B8A0FEDC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Decision Tree for</a:t>
            </a:r>
            <a:br>
              <a:rPr lang="en-US" dirty="0"/>
            </a:br>
            <a:r>
              <a:rPr lang="en-US" i="1" dirty="0"/>
              <a:t>f: &lt;Outlook, Temperature, Humidity, Wind&gt; → </a:t>
            </a:r>
            <a:r>
              <a:rPr lang="en-US" i="1" dirty="0" err="1"/>
              <a:t>PlayGolf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0DFB6-4147-8844-9701-FB0BC7483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87" y="5077326"/>
            <a:ext cx="9707613" cy="1219200"/>
          </a:xfrm>
        </p:spPr>
        <p:txBody>
          <a:bodyPr>
            <a:normAutofit/>
          </a:bodyPr>
          <a:lstStyle/>
          <a:p>
            <a:r>
              <a:rPr lang="en-US" sz="2000" dirty="0"/>
              <a:t>Each internal node: test one discreet valued attribute X</a:t>
            </a:r>
            <a:r>
              <a:rPr lang="en-US" sz="2000" baseline="-25000" dirty="0"/>
              <a:t>i</a:t>
            </a:r>
          </a:p>
          <a:p>
            <a:r>
              <a:rPr lang="en-US" sz="2000" dirty="0"/>
              <a:t>Each branch from a node: selects one value for X</a:t>
            </a:r>
            <a:r>
              <a:rPr lang="en-US" sz="2000" baseline="-25000" dirty="0"/>
              <a:t>i</a:t>
            </a:r>
          </a:p>
          <a:p>
            <a:r>
              <a:rPr lang="en-US" sz="2000" dirty="0"/>
              <a:t>Each leaf node: predict Y</a:t>
            </a:r>
            <a:endParaRPr lang="en-US" sz="2000" i="1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D15DF1-ACDA-A94F-8570-9B9F0CA37F9F}"/>
              </a:ext>
            </a:extLst>
          </p:cNvPr>
          <p:cNvGrpSpPr/>
          <p:nvPr/>
        </p:nvGrpSpPr>
        <p:grpSpPr>
          <a:xfrm>
            <a:off x="755819" y="1574845"/>
            <a:ext cx="7517926" cy="2969285"/>
            <a:chOff x="860259" y="1646966"/>
            <a:chExt cx="7517926" cy="296928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083A31-268A-8C40-86F5-B9AA52E382AB}"/>
                </a:ext>
              </a:extLst>
            </p:cNvPr>
            <p:cNvSpPr txBox="1"/>
            <p:nvPr/>
          </p:nvSpPr>
          <p:spPr>
            <a:xfrm>
              <a:off x="4443663" y="1646966"/>
              <a:ext cx="10026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Outlook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C9487A-A26C-334C-B925-749B4EE799AD}"/>
                </a:ext>
              </a:extLst>
            </p:cNvPr>
            <p:cNvSpPr txBox="1"/>
            <p:nvPr/>
          </p:nvSpPr>
          <p:spPr>
            <a:xfrm>
              <a:off x="3338768" y="2319573"/>
              <a:ext cx="938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Sunny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B6FEC5-F75F-A447-A401-7F7DC7B87532}"/>
                </a:ext>
              </a:extLst>
            </p:cNvPr>
            <p:cNvSpPr txBox="1"/>
            <p:nvPr/>
          </p:nvSpPr>
          <p:spPr>
            <a:xfrm>
              <a:off x="4479757" y="2333456"/>
              <a:ext cx="1002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Overcast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83737A-BD45-214C-A632-B98A47EF4110}"/>
                </a:ext>
              </a:extLst>
            </p:cNvPr>
            <p:cNvSpPr txBox="1"/>
            <p:nvPr/>
          </p:nvSpPr>
          <p:spPr>
            <a:xfrm>
              <a:off x="5641798" y="2375795"/>
              <a:ext cx="669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94BF64-91DD-284F-BFFD-69E48F1FDD52}"/>
                </a:ext>
              </a:extLst>
            </p:cNvPr>
            <p:cNvSpPr txBox="1"/>
            <p:nvPr/>
          </p:nvSpPr>
          <p:spPr>
            <a:xfrm>
              <a:off x="2083572" y="3021389"/>
              <a:ext cx="11069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Humidity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6619FC-05F9-F640-A73B-A5EE5EAD14A9}"/>
                </a:ext>
              </a:extLst>
            </p:cNvPr>
            <p:cNvSpPr txBox="1"/>
            <p:nvPr/>
          </p:nvSpPr>
          <p:spPr>
            <a:xfrm>
              <a:off x="6246703" y="3018650"/>
              <a:ext cx="73793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Wind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91E1F-3F7C-134A-AFA7-5A6FB1B63F0F}"/>
                </a:ext>
              </a:extLst>
            </p:cNvPr>
            <p:cNvSpPr txBox="1"/>
            <p:nvPr/>
          </p:nvSpPr>
          <p:spPr>
            <a:xfrm>
              <a:off x="4644189" y="3010636"/>
              <a:ext cx="673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06F3AF-35F2-6E49-A713-1B2E7DBEFE85}"/>
                </a:ext>
              </a:extLst>
            </p:cNvPr>
            <p:cNvSpPr txBox="1"/>
            <p:nvPr/>
          </p:nvSpPr>
          <p:spPr>
            <a:xfrm>
              <a:off x="1515979" y="3613968"/>
              <a:ext cx="64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High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5A4246-40BF-3242-8C63-8D12B1A18852}"/>
                </a:ext>
              </a:extLst>
            </p:cNvPr>
            <p:cNvSpPr txBox="1"/>
            <p:nvPr/>
          </p:nvSpPr>
          <p:spPr>
            <a:xfrm>
              <a:off x="2887579" y="3603047"/>
              <a:ext cx="938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1CE00D-F65F-FF43-8AD5-F24CA268F6F3}"/>
                </a:ext>
              </a:extLst>
            </p:cNvPr>
            <p:cNvSpPr txBox="1"/>
            <p:nvPr/>
          </p:nvSpPr>
          <p:spPr>
            <a:xfrm>
              <a:off x="5761431" y="3633677"/>
              <a:ext cx="938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Strong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069D4C-65F8-DE49-878B-03FFEDA8FD2A}"/>
                </a:ext>
              </a:extLst>
            </p:cNvPr>
            <p:cNvSpPr txBox="1"/>
            <p:nvPr/>
          </p:nvSpPr>
          <p:spPr>
            <a:xfrm>
              <a:off x="7038475" y="3645580"/>
              <a:ext cx="938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Weak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401F9B-3F54-004D-8630-B37E8C4797E5}"/>
                </a:ext>
              </a:extLst>
            </p:cNvPr>
            <p:cNvSpPr txBox="1"/>
            <p:nvPr/>
          </p:nvSpPr>
          <p:spPr>
            <a:xfrm>
              <a:off x="3309738" y="4176787"/>
              <a:ext cx="673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9B2F7A-7BE4-EA45-BA27-B2BF8C32784A}"/>
                </a:ext>
              </a:extLst>
            </p:cNvPr>
            <p:cNvSpPr txBox="1"/>
            <p:nvPr/>
          </p:nvSpPr>
          <p:spPr>
            <a:xfrm>
              <a:off x="5240280" y="4210868"/>
              <a:ext cx="673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71B806-D62D-0449-9C6D-0CDA32FD2B18}"/>
                </a:ext>
              </a:extLst>
            </p:cNvPr>
            <p:cNvSpPr txBox="1"/>
            <p:nvPr/>
          </p:nvSpPr>
          <p:spPr>
            <a:xfrm>
              <a:off x="7704417" y="4246919"/>
              <a:ext cx="673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BDB22B-BE0D-6849-B170-0132A263CB01}"/>
                </a:ext>
              </a:extLst>
            </p:cNvPr>
            <p:cNvSpPr txBox="1"/>
            <p:nvPr/>
          </p:nvSpPr>
          <p:spPr>
            <a:xfrm>
              <a:off x="860259" y="4246919"/>
              <a:ext cx="673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A5974A-DB0C-0D45-A926-043DA440B4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8232" y="2016298"/>
              <a:ext cx="826169" cy="392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746A7E-901B-C547-9F2C-895C372E596A}"/>
                </a:ext>
              </a:extLst>
            </p:cNvPr>
            <p:cNvCxnSpPr>
              <a:cxnSpLocks/>
            </p:cNvCxnSpPr>
            <p:nvPr/>
          </p:nvCxnSpPr>
          <p:spPr>
            <a:xfrm>
              <a:off x="4868780" y="2016298"/>
              <a:ext cx="0" cy="392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4DDFCE-0D2D-F84C-B652-3F00BC1278A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11" y="2016298"/>
              <a:ext cx="689810" cy="453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6D447B-A11C-604C-B053-A76A18932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4421" y="2619465"/>
              <a:ext cx="826169" cy="392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BD49BF8-E54C-244F-889C-80F3B91919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0989" y="3399046"/>
              <a:ext cx="513348" cy="2878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4767A7-8FD4-D143-A974-E6DAB2E0B56C}"/>
                </a:ext>
              </a:extLst>
            </p:cNvPr>
            <p:cNvCxnSpPr>
              <a:cxnSpLocks/>
            </p:cNvCxnSpPr>
            <p:nvPr/>
          </p:nvCxnSpPr>
          <p:spPr>
            <a:xfrm>
              <a:off x="2638029" y="3392745"/>
              <a:ext cx="374879" cy="294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C2C786-0604-6648-98BD-FE760B35C8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3105" y="3904991"/>
              <a:ext cx="513348" cy="2878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EBB6AAE-79AB-5740-AEAB-FDA39D5E3CFC}"/>
                </a:ext>
              </a:extLst>
            </p:cNvPr>
            <p:cNvCxnSpPr>
              <a:cxnSpLocks/>
            </p:cNvCxnSpPr>
            <p:nvPr/>
          </p:nvCxnSpPr>
          <p:spPr>
            <a:xfrm>
              <a:off x="3169370" y="3898690"/>
              <a:ext cx="374879" cy="294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F3A38-80BB-3147-B756-CB10D780785F}"/>
                </a:ext>
              </a:extLst>
            </p:cNvPr>
            <p:cNvCxnSpPr>
              <a:cxnSpLocks/>
            </p:cNvCxnSpPr>
            <p:nvPr/>
          </p:nvCxnSpPr>
          <p:spPr>
            <a:xfrm>
              <a:off x="4868780" y="2628864"/>
              <a:ext cx="0" cy="392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07EEE78-60DA-834B-946C-65DE33747BDE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63" y="2674534"/>
              <a:ext cx="504502" cy="3361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E10B832-04EB-1F40-AC97-1F64B0023B58}"/>
                </a:ext>
              </a:extLst>
            </p:cNvPr>
            <p:cNvCxnSpPr>
              <a:cxnSpLocks/>
            </p:cNvCxnSpPr>
            <p:nvPr/>
          </p:nvCxnSpPr>
          <p:spPr>
            <a:xfrm>
              <a:off x="6786224" y="3395996"/>
              <a:ext cx="504502" cy="3361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3D63AB-6165-9341-9D5C-CA905FFE2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6960" y="3404010"/>
              <a:ext cx="447686" cy="3179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07B5413-4A96-6443-AA2E-BBA8B0714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9404" y="3929813"/>
              <a:ext cx="447686" cy="3179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958643-76AE-0C4C-95D3-83AF1548DF9E}"/>
                </a:ext>
              </a:extLst>
            </p:cNvPr>
            <p:cNvCxnSpPr>
              <a:cxnSpLocks/>
            </p:cNvCxnSpPr>
            <p:nvPr/>
          </p:nvCxnSpPr>
          <p:spPr>
            <a:xfrm>
              <a:off x="7452166" y="3990749"/>
              <a:ext cx="504502" cy="3361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71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227C-7D4E-044E-A69E-6614EFBB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E0B5-7679-7948-84D3-EEC1A0637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7"/>
            <a:ext cx="8825298" cy="42825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Problem Setting</a:t>
            </a:r>
          </a:p>
          <a:p>
            <a:pPr lvl="1"/>
            <a:r>
              <a:rPr lang="en-US" dirty="0"/>
              <a:t>Set of possible instances X</a:t>
            </a:r>
          </a:p>
          <a:p>
            <a:pPr lvl="2"/>
            <a:r>
              <a:rPr lang="en-US" dirty="0"/>
              <a:t>Each instance </a:t>
            </a:r>
            <a:r>
              <a:rPr lang="en-US" i="1" dirty="0"/>
              <a:t>x</a:t>
            </a:r>
            <a:r>
              <a:rPr lang="en-US" dirty="0"/>
              <a:t> in </a:t>
            </a:r>
            <a:r>
              <a:rPr lang="en-US" i="1" dirty="0"/>
              <a:t>X</a:t>
            </a:r>
            <a:r>
              <a:rPr lang="en-US" dirty="0"/>
              <a:t> is a feature vector</a:t>
            </a:r>
          </a:p>
          <a:p>
            <a:pPr lvl="2"/>
            <a:r>
              <a:rPr lang="en-US" dirty="0"/>
              <a:t>e.g. &lt;Humidity = Low; Wind = Weak; Outlook = Rain; Temperature = Hot&gt;</a:t>
            </a:r>
          </a:p>
          <a:p>
            <a:pPr lvl="1"/>
            <a:r>
              <a:rPr lang="en-US" dirty="0"/>
              <a:t>Unknow target function </a:t>
            </a:r>
            <a:r>
              <a:rPr lang="en-US" i="1" dirty="0"/>
              <a:t>f: X → Y</a:t>
            </a:r>
          </a:p>
          <a:p>
            <a:pPr lvl="2"/>
            <a:r>
              <a:rPr lang="en-US" dirty="0"/>
              <a:t>Y = 1 if we play Golf on this day; else Y = 0</a:t>
            </a:r>
          </a:p>
          <a:p>
            <a:pPr lvl="1"/>
            <a:r>
              <a:rPr lang="en-US" dirty="0"/>
              <a:t>Set of function hypotheses </a:t>
            </a:r>
            <a:r>
              <a:rPr lang="en-US" i="1" dirty="0"/>
              <a:t>H = {h| h : X → Y}</a:t>
            </a:r>
          </a:p>
          <a:p>
            <a:pPr lvl="2"/>
            <a:r>
              <a:rPr lang="en-US" dirty="0"/>
              <a:t>Each hypotheses </a:t>
            </a:r>
            <a:r>
              <a:rPr lang="en-US" i="1" dirty="0"/>
              <a:t>h</a:t>
            </a:r>
            <a:r>
              <a:rPr lang="en-US" dirty="0"/>
              <a:t> is a decision tree</a:t>
            </a:r>
          </a:p>
          <a:p>
            <a:pPr lvl="2"/>
            <a:r>
              <a:rPr lang="en-US" dirty="0"/>
              <a:t>Trees sort </a:t>
            </a:r>
            <a:r>
              <a:rPr lang="en-US" i="1" dirty="0"/>
              <a:t>x</a:t>
            </a:r>
            <a:r>
              <a:rPr lang="en-US" dirty="0"/>
              <a:t> to leaf, which assigns </a:t>
            </a:r>
            <a:r>
              <a:rPr lang="en-US" i="1" dirty="0"/>
              <a:t>y</a:t>
            </a:r>
          </a:p>
          <a:p>
            <a:r>
              <a:rPr lang="en-US" dirty="0"/>
              <a:t>Input:</a:t>
            </a:r>
          </a:p>
          <a:p>
            <a:pPr lvl="1"/>
            <a:r>
              <a:rPr lang="en-US" dirty="0"/>
              <a:t>Training examples {&lt;x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, y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&gt;} of unknown target function </a:t>
            </a:r>
            <a:r>
              <a:rPr lang="en-US" i="1" dirty="0"/>
              <a:t>f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Hypothesis </a:t>
            </a:r>
            <a:r>
              <a:rPr lang="en-US" i="1" dirty="0"/>
              <a:t>h ∈ H </a:t>
            </a:r>
            <a:r>
              <a:rPr lang="en-US" dirty="0"/>
              <a:t>that best approximates target function </a:t>
            </a:r>
            <a:r>
              <a:rPr lang="en-US" i="1" dirty="0"/>
              <a:t>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A6EA7-85EF-D14C-B45D-7C46FD97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901" y="1913360"/>
            <a:ext cx="3192379" cy="13620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033B43-1DAD-DF4C-94F8-ED0500D392DF}"/>
              </a:ext>
            </a:extLst>
          </p:cNvPr>
          <p:cNvSpPr/>
          <p:nvPr/>
        </p:nvSpPr>
        <p:spPr>
          <a:xfrm>
            <a:off x="294640" y="4211053"/>
            <a:ext cx="8087360" cy="1507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8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227C-7D4E-044E-A69E-6614EFBB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E0B5-7679-7948-84D3-EEC1A0637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7"/>
            <a:ext cx="8825298" cy="42825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Problem Setting</a:t>
            </a:r>
          </a:p>
          <a:p>
            <a:pPr lvl="1"/>
            <a:r>
              <a:rPr lang="en-US" dirty="0"/>
              <a:t>Set of possible instances X</a:t>
            </a:r>
          </a:p>
          <a:p>
            <a:pPr lvl="2"/>
            <a:r>
              <a:rPr lang="en-US" dirty="0"/>
              <a:t>Each instance </a:t>
            </a:r>
            <a:r>
              <a:rPr lang="en-US" i="1" dirty="0"/>
              <a:t>x</a:t>
            </a:r>
            <a:r>
              <a:rPr lang="en-US" dirty="0"/>
              <a:t> in </a:t>
            </a:r>
            <a:r>
              <a:rPr lang="en-US" i="1" dirty="0"/>
              <a:t>X</a:t>
            </a:r>
            <a:r>
              <a:rPr lang="en-US" dirty="0"/>
              <a:t> is a feature vector</a:t>
            </a:r>
          </a:p>
          <a:p>
            <a:pPr lvl="2"/>
            <a:r>
              <a:rPr lang="en-US" dirty="0"/>
              <a:t>e.g. &lt;Humidity = Low; Wind = Weak; Outlook = Rain; Temperature = Hot&gt;</a:t>
            </a:r>
          </a:p>
          <a:p>
            <a:pPr lvl="1"/>
            <a:r>
              <a:rPr lang="en-US" dirty="0"/>
              <a:t>Unknow target function </a:t>
            </a:r>
            <a:r>
              <a:rPr lang="en-US" i="1" dirty="0"/>
              <a:t>f: X → Y</a:t>
            </a:r>
          </a:p>
          <a:p>
            <a:pPr lvl="2"/>
            <a:r>
              <a:rPr lang="en-US" dirty="0"/>
              <a:t>Y = 1 if we play Golf on this day; else Y = 0</a:t>
            </a:r>
          </a:p>
          <a:p>
            <a:pPr lvl="1"/>
            <a:r>
              <a:rPr lang="en-US" dirty="0"/>
              <a:t>Set of function hypotheses </a:t>
            </a:r>
            <a:r>
              <a:rPr lang="en-US" i="1" dirty="0"/>
              <a:t>H = {h| h : X → Y}</a:t>
            </a:r>
          </a:p>
          <a:p>
            <a:pPr lvl="2"/>
            <a:r>
              <a:rPr lang="en-US" dirty="0"/>
              <a:t>Each hypotheses </a:t>
            </a:r>
            <a:r>
              <a:rPr lang="en-US" i="1" dirty="0"/>
              <a:t>h</a:t>
            </a:r>
            <a:r>
              <a:rPr lang="en-US" dirty="0"/>
              <a:t> is a decision tree</a:t>
            </a:r>
          </a:p>
          <a:p>
            <a:pPr lvl="2"/>
            <a:r>
              <a:rPr lang="en-US" dirty="0"/>
              <a:t>Trees sort </a:t>
            </a:r>
            <a:r>
              <a:rPr lang="en-US" i="1" dirty="0"/>
              <a:t>x</a:t>
            </a:r>
            <a:r>
              <a:rPr lang="en-US" dirty="0"/>
              <a:t> to leaf, which assigns </a:t>
            </a:r>
            <a:r>
              <a:rPr lang="en-US" i="1" dirty="0"/>
              <a:t>y</a:t>
            </a:r>
          </a:p>
          <a:p>
            <a:r>
              <a:rPr lang="en-US" dirty="0"/>
              <a:t>Input:</a:t>
            </a:r>
          </a:p>
          <a:p>
            <a:pPr lvl="1"/>
            <a:r>
              <a:rPr lang="en-US" dirty="0"/>
              <a:t>Training examples {&lt;x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, y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&gt;} of unknown target function </a:t>
            </a:r>
            <a:r>
              <a:rPr lang="en-US" i="1" dirty="0"/>
              <a:t>f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Hypothesis </a:t>
            </a:r>
            <a:r>
              <a:rPr lang="en-US" i="1" dirty="0"/>
              <a:t>h ∈ H </a:t>
            </a:r>
            <a:r>
              <a:rPr lang="en-US" dirty="0"/>
              <a:t>that best approximates target function </a:t>
            </a:r>
            <a:r>
              <a:rPr lang="en-US" i="1" dirty="0"/>
              <a:t>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A6EA7-85EF-D14C-B45D-7C46FD97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901" y="1913360"/>
            <a:ext cx="3192379" cy="1362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3232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4093</TotalTime>
  <Words>2664</Words>
  <Application>Microsoft Macintosh PowerPoint</Application>
  <PresentationFormat>Widescreen</PresentationFormat>
  <Paragraphs>370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Arial</vt:lpstr>
      <vt:lpstr>Bodoni SvtyTwo ITC TT-BookIta</vt:lpstr>
      <vt:lpstr>Calibri</vt:lpstr>
      <vt:lpstr>Calibri Light</vt:lpstr>
      <vt:lpstr>Courier New</vt:lpstr>
      <vt:lpstr>Gill Sans</vt:lpstr>
      <vt:lpstr>Symbol</vt:lpstr>
      <vt:lpstr>Times New Roman</vt:lpstr>
      <vt:lpstr>Times Roman</vt:lpstr>
      <vt:lpstr>Verdana</vt:lpstr>
      <vt:lpstr>Wingdings</vt:lpstr>
      <vt:lpstr>Office Theme</vt:lpstr>
      <vt:lpstr>CSE 3521:  Introduction to Artificial Intelligence </vt:lpstr>
      <vt:lpstr>Supervised Learning: find f</vt:lpstr>
      <vt:lpstr>A Supervised Learning Problem</vt:lpstr>
      <vt:lpstr>Most General Hypothesis Space</vt:lpstr>
      <vt:lpstr>A Restricted Hypothesis Space</vt:lpstr>
      <vt:lpstr>Simple Training Dataset</vt:lpstr>
      <vt:lpstr>A Decision Tree for f: &lt;Outlook, Temperature, Humidity, Wind&gt; → PlayGolf</vt:lpstr>
      <vt:lpstr>Decision Tree Learning</vt:lpstr>
      <vt:lpstr>Decision Tree Learning</vt:lpstr>
      <vt:lpstr>Example of Choosing the Best Attribute</vt:lpstr>
      <vt:lpstr>Example of Choosing the Best Attribute</vt:lpstr>
      <vt:lpstr>Example of Choosing the Best Attribute</vt:lpstr>
      <vt:lpstr>Example of Choosing the Best Attribute</vt:lpstr>
      <vt:lpstr>Example of Choosing the Best Attribute</vt:lpstr>
      <vt:lpstr>Example of Choosing the Best Attribute</vt:lpstr>
      <vt:lpstr>Choosing the Best Attribute</vt:lpstr>
      <vt:lpstr>Better Heuristic from Information Theory</vt:lpstr>
      <vt:lpstr>Entropy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330</cp:revision>
  <dcterms:created xsi:type="dcterms:W3CDTF">2020-06-25T19:45:53Z</dcterms:created>
  <dcterms:modified xsi:type="dcterms:W3CDTF">2021-02-02T01:23:52Z</dcterms:modified>
</cp:coreProperties>
</file>